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0"/>
  </p:notesMasterIdLst>
  <p:sldIdLst>
    <p:sldId id="973" r:id="rId3"/>
    <p:sldId id="941" r:id="rId4"/>
    <p:sldId id="276" r:id="rId5"/>
    <p:sldId id="277" r:id="rId6"/>
    <p:sldId id="304" r:id="rId7"/>
    <p:sldId id="278" r:id="rId8"/>
    <p:sldId id="942" r:id="rId9"/>
    <p:sldId id="279" r:id="rId10"/>
    <p:sldId id="282" r:id="rId11"/>
    <p:sldId id="281" r:id="rId12"/>
    <p:sldId id="970" r:id="rId13"/>
    <p:sldId id="283" r:id="rId14"/>
    <p:sldId id="971" r:id="rId15"/>
    <p:sldId id="284" r:id="rId16"/>
    <p:sldId id="285" r:id="rId17"/>
    <p:sldId id="286" r:id="rId18"/>
    <p:sldId id="972" r:id="rId19"/>
    <p:sldId id="287" r:id="rId20"/>
    <p:sldId id="290" r:id="rId21"/>
    <p:sldId id="943" r:id="rId22"/>
    <p:sldId id="291" r:id="rId23"/>
    <p:sldId id="948" r:id="rId24"/>
    <p:sldId id="944" r:id="rId25"/>
    <p:sldId id="945" r:id="rId26"/>
    <p:sldId id="946" r:id="rId27"/>
    <p:sldId id="950" r:id="rId28"/>
    <p:sldId id="947" r:id="rId29"/>
    <p:sldId id="949" r:id="rId30"/>
    <p:sldId id="292" r:id="rId31"/>
    <p:sldId id="293" r:id="rId32"/>
    <p:sldId id="952" r:id="rId33"/>
    <p:sldId id="953" r:id="rId34"/>
    <p:sldId id="954" r:id="rId35"/>
    <p:sldId id="955" r:id="rId36"/>
    <p:sldId id="956" r:id="rId37"/>
    <p:sldId id="957" r:id="rId38"/>
    <p:sldId id="294" r:id="rId39"/>
    <p:sldId id="295" r:id="rId40"/>
    <p:sldId id="958" r:id="rId41"/>
    <p:sldId id="959" r:id="rId42"/>
    <p:sldId id="960" r:id="rId43"/>
    <p:sldId id="912" r:id="rId44"/>
    <p:sldId id="961" r:id="rId45"/>
    <p:sldId id="962" r:id="rId46"/>
    <p:sldId id="296" r:id="rId47"/>
    <p:sldId id="297" r:id="rId48"/>
    <p:sldId id="298" r:id="rId49"/>
    <p:sldId id="969" r:id="rId50"/>
    <p:sldId id="966" r:id="rId51"/>
    <p:sldId id="300" r:id="rId52"/>
    <p:sldId id="301" r:id="rId53"/>
    <p:sldId id="306" r:id="rId54"/>
    <p:sldId id="307" r:id="rId55"/>
    <p:sldId id="308" r:id="rId56"/>
    <p:sldId id="302" r:id="rId57"/>
    <p:sldId id="305" r:id="rId58"/>
    <p:sldId id="288" r:id="rId59"/>
    <p:sldId id="309" r:id="rId60"/>
    <p:sldId id="310" r:id="rId61"/>
    <p:sldId id="967" r:id="rId62"/>
    <p:sldId id="314" r:id="rId63"/>
    <p:sldId id="318" r:id="rId64"/>
    <p:sldId id="319" r:id="rId65"/>
    <p:sldId id="323" r:id="rId66"/>
    <p:sldId id="321" r:id="rId67"/>
    <p:sldId id="965" r:id="rId68"/>
    <p:sldId id="322" r:id="rId69"/>
    <p:sldId id="316" r:id="rId70"/>
    <p:sldId id="311" r:id="rId71"/>
    <p:sldId id="312" r:id="rId72"/>
    <p:sldId id="326" r:id="rId73"/>
    <p:sldId id="324" r:id="rId74"/>
    <p:sldId id="325" r:id="rId75"/>
    <p:sldId id="327" r:id="rId76"/>
    <p:sldId id="968" r:id="rId77"/>
    <p:sldId id="328" r:id="rId78"/>
    <p:sldId id="31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ill, Deborah" initials="MD" lastIdx="1" clrIdx="0">
    <p:extLst>
      <p:ext uri="{19B8F6BF-5375-455C-9EA6-DF929625EA0E}">
        <p15:presenceInfo xmlns:p15="http://schemas.microsoft.com/office/powerpoint/2012/main" userId="S::dmcgill@ad.unc.edu::a0cc9060-c0e4-4a98-930d-2082d949b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268"/>
    <a:srgbClr val="E66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86356" autoAdjust="0"/>
  </p:normalViewPr>
  <p:slideViewPr>
    <p:cSldViewPr>
      <p:cViewPr varScale="1">
        <p:scale>
          <a:sx n="55" d="100"/>
          <a:sy n="55" d="100"/>
        </p:scale>
        <p:origin x="1626" y="7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36" y="-18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1F6E0-2D5E-4521-8CD0-AEA687DADCFF}"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73587C6B-0AC8-4308-8CAE-4042D26CF8C4}">
      <dgm:prSet phldrT="[Text]"/>
      <dgm:spPr/>
      <dgm:t>
        <a:bodyPr/>
        <a:lstStyle/>
        <a:p>
          <a:pPr>
            <a:buNone/>
          </a:pPr>
          <a:r>
            <a:rPr lang="en-US" dirty="0">
              <a:latin typeface="Century Gothic" panose="020B0502020202020204" pitchFamily="34" charset="0"/>
            </a:rPr>
            <a:t>Recruitment</a:t>
          </a:r>
        </a:p>
      </dgm:t>
    </dgm:pt>
    <dgm:pt modelId="{4B1ECA56-8F68-448A-BFC5-230ED89AC4B4}" type="parTrans" cxnId="{F251576B-9BF5-43AB-98D9-FD3BE83368AE}">
      <dgm:prSet/>
      <dgm:spPr/>
      <dgm:t>
        <a:bodyPr/>
        <a:lstStyle/>
        <a:p>
          <a:endParaRPr lang="en-US"/>
        </a:p>
      </dgm:t>
    </dgm:pt>
    <dgm:pt modelId="{0B99ED41-35E6-495E-8BDD-FBE722C0097D}" type="sibTrans" cxnId="{F251576B-9BF5-43AB-98D9-FD3BE83368AE}">
      <dgm:prSet/>
      <dgm:spPr/>
      <dgm:t>
        <a:bodyPr/>
        <a:lstStyle/>
        <a:p>
          <a:endParaRPr lang="en-US" dirty="0"/>
        </a:p>
      </dgm:t>
    </dgm:pt>
    <dgm:pt modelId="{3274F54E-BDC6-455D-99B7-07A2E62854B8}">
      <dgm:prSet phldrT="[Text]"/>
      <dgm:spPr/>
      <dgm:t>
        <a:bodyPr/>
        <a:lstStyle/>
        <a:p>
          <a:pPr>
            <a:buNone/>
          </a:pPr>
          <a:r>
            <a:rPr lang="en-US" dirty="0">
              <a:latin typeface="Century Gothic" panose="020B0502020202020204" pitchFamily="34" charset="0"/>
            </a:rPr>
            <a:t>Participant counseled and tested for HIV, interviewed, given results and counseling, receives incentive</a:t>
          </a:r>
        </a:p>
      </dgm:t>
    </dgm:pt>
    <dgm:pt modelId="{9ECE1C7C-6829-4236-94F2-7A9EA65E4210}" type="parTrans" cxnId="{1CF60DCB-07D9-453C-8EC9-9F0DC34DB828}">
      <dgm:prSet/>
      <dgm:spPr/>
      <dgm:t>
        <a:bodyPr/>
        <a:lstStyle/>
        <a:p>
          <a:endParaRPr lang="en-US"/>
        </a:p>
      </dgm:t>
    </dgm:pt>
    <dgm:pt modelId="{8EE00747-00E3-4090-BA5A-A1D1B0D92BA9}" type="sibTrans" cxnId="{1CF60DCB-07D9-453C-8EC9-9F0DC34DB828}">
      <dgm:prSet/>
      <dgm:spPr/>
      <dgm:t>
        <a:bodyPr/>
        <a:lstStyle/>
        <a:p>
          <a:endParaRPr lang="en-US" dirty="0"/>
        </a:p>
      </dgm:t>
    </dgm:pt>
    <dgm:pt modelId="{7A085802-5DE9-4D01-8E6A-89C872639E52}">
      <dgm:prSet/>
      <dgm:spPr/>
      <dgm:t>
        <a:bodyPr/>
        <a:lstStyle/>
        <a:p>
          <a:r>
            <a:rPr lang="en-US" dirty="0">
              <a:latin typeface="Century Gothic" panose="020B0502020202020204" pitchFamily="34" charset="0"/>
            </a:rPr>
            <a:t>At end of process with each patron</a:t>
          </a:r>
          <a:r>
            <a:rPr lang="en-US" b="0" dirty="0">
              <a:latin typeface="Century Gothic" panose="020B0502020202020204" pitchFamily="34" charset="0"/>
            </a:rPr>
            <a:t>,</a:t>
          </a:r>
          <a:r>
            <a:rPr lang="en-US" b="1" dirty="0">
              <a:latin typeface="Century Gothic" panose="020B0502020202020204" pitchFamily="34" charset="0"/>
            </a:rPr>
            <a:t> interviewer returns to Fieldwork Supervisor </a:t>
          </a:r>
          <a:r>
            <a:rPr lang="en-US" dirty="0">
              <a:latin typeface="Century Gothic" panose="020B0502020202020204" pitchFamily="34" charset="0"/>
            </a:rPr>
            <a:t>to report completed interview and obtain next assignment</a:t>
          </a:r>
        </a:p>
      </dgm:t>
    </dgm:pt>
    <dgm:pt modelId="{E0D95802-88A8-46AD-BF26-83DE89D77026}" type="parTrans" cxnId="{1A9A84D6-E09A-4CE7-B74C-0D615150C189}">
      <dgm:prSet/>
      <dgm:spPr/>
      <dgm:t>
        <a:bodyPr/>
        <a:lstStyle/>
        <a:p>
          <a:endParaRPr lang="en-US"/>
        </a:p>
      </dgm:t>
    </dgm:pt>
    <dgm:pt modelId="{52AFD35E-DDFB-4B00-B354-5DFCF3971C83}" type="sibTrans" cxnId="{1A9A84D6-E09A-4CE7-B74C-0D615150C189}">
      <dgm:prSet/>
      <dgm:spPr/>
      <dgm:t>
        <a:bodyPr/>
        <a:lstStyle/>
        <a:p>
          <a:endParaRPr lang="en-US"/>
        </a:p>
      </dgm:t>
    </dgm:pt>
    <dgm:pt modelId="{256CA95F-BDFB-416B-9FE5-883A2B1BE292}" type="pres">
      <dgm:prSet presAssocID="{A631F6E0-2D5E-4521-8CD0-AEA687DADCFF}" presName="outerComposite" presStyleCnt="0">
        <dgm:presLayoutVars>
          <dgm:chMax val="5"/>
          <dgm:dir/>
          <dgm:resizeHandles val="exact"/>
        </dgm:presLayoutVars>
      </dgm:prSet>
      <dgm:spPr/>
    </dgm:pt>
    <dgm:pt modelId="{41623BD7-9F6F-4235-B042-3FA81757F140}" type="pres">
      <dgm:prSet presAssocID="{A631F6E0-2D5E-4521-8CD0-AEA687DADCFF}" presName="dummyMaxCanvas" presStyleCnt="0">
        <dgm:presLayoutVars/>
      </dgm:prSet>
      <dgm:spPr/>
    </dgm:pt>
    <dgm:pt modelId="{BFB388CD-D09A-4097-8DC8-54B4DDCC06C5}" type="pres">
      <dgm:prSet presAssocID="{A631F6E0-2D5E-4521-8CD0-AEA687DADCFF}" presName="ThreeNodes_1" presStyleLbl="node1" presStyleIdx="0" presStyleCnt="3" custScaleY="54167">
        <dgm:presLayoutVars>
          <dgm:bulletEnabled val="1"/>
        </dgm:presLayoutVars>
      </dgm:prSet>
      <dgm:spPr/>
    </dgm:pt>
    <dgm:pt modelId="{9DAB04A9-EE69-4C55-ACE8-D87871EF6CBA}" type="pres">
      <dgm:prSet presAssocID="{A631F6E0-2D5E-4521-8CD0-AEA687DADCFF}" presName="ThreeNodes_2" presStyleLbl="node1" presStyleIdx="1" presStyleCnt="3" custLinFactNeighborX="0" custLinFactNeighborY="-23677">
        <dgm:presLayoutVars>
          <dgm:bulletEnabled val="1"/>
        </dgm:presLayoutVars>
      </dgm:prSet>
      <dgm:spPr/>
    </dgm:pt>
    <dgm:pt modelId="{2FB0343D-D04B-47AB-96DB-7D1B8F7B8F25}" type="pres">
      <dgm:prSet presAssocID="{A631F6E0-2D5E-4521-8CD0-AEA687DADCFF}" presName="ThreeNodes_3" presStyleLbl="node1" presStyleIdx="2" presStyleCnt="3" custScaleY="117898" custLinFactNeighborX="0" custLinFactNeighborY="-16987">
        <dgm:presLayoutVars>
          <dgm:bulletEnabled val="1"/>
        </dgm:presLayoutVars>
      </dgm:prSet>
      <dgm:spPr/>
    </dgm:pt>
    <dgm:pt modelId="{CBD5C232-0878-4016-805D-649C4388E98F}" type="pres">
      <dgm:prSet presAssocID="{A631F6E0-2D5E-4521-8CD0-AEA687DADCFF}" presName="ThreeConn_1-2" presStyleLbl="fgAccFollowNode1" presStyleIdx="0" presStyleCnt="2">
        <dgm:presLayoutVars>
          <dgm:bulletEnabled val="1"/>
        </dgm:presLayoutVars>
      </dgm:prSet>
      <dgm:spPr/>
    </dgm:pt>
    <dgm:pt modelId="{C467FEF4-2F57-4320-B503-B88453CEC528}" type="pres">
      <dgm:prSet presAssocID="{A631F6E0-2D5E-4521-8CD0-AEA687DADCFF}" presName="ThreeConn_2-3" presStyleLbl="fgAccFollowNode1" presStyleIdx="1" presStyleCnt="2">
        <dgm:presLayoutVars>
          <dgm:bulletEnabled val="1"/>
        </dgm:presLayoutVars>
      </dgm:prSet>
      <dgm:spPr/>
    </dgm:pt>
    <dgm:pt modelId="{BC36B35E-F68D-4408-9328-F2E93421462B}" type="pres">
      <dgm:prSet presAssocID="{A631F6E0-2D5E-4521-8CD0-AEA687DADCFF}" presName="ThreeNodes_1_text" presStyleLbl="node1" presStyleIdx="2" presStyleCnt="3">
        <dgm:presLayoutVars>
          <dgm:bulletEnabled val="1"/>
        </dgm:presLayoutVars>
      </dgm:prSet>
      <dgm:spPr/>
    </dgm:pt>
    <dgm:pt modelId="{73225136-FDDC-4D63-8BEA-BA1C9E6CF1CD}" type="pres">
      <dgm:prSet presAssocID="{A631F6E0-2D5E-4521-8CD0-AEA687DADCFF}" presName="ThreeNodes_2_text" presStyleLbl="node1" presStyleIdx="2" presStyleCnt="3">
        <dgm:presLayoutVars>
          <dgm:bulletEnabled val="1"/>
        </dgm:presLayoutVars>
      </dgm:prSet>
      <dgm:spPr/>
    </dgm:pt>
    <dgm:pt modelId="{30908A60-129E-4BF4-949C-B18C87CA1648}" type="pres">
      <dgm:prSet presAssocID="{A631F6E0-2D5E-4521-8CD0-AEA687DADCFF}" presName="ThreeNodes_3_text" presStyleLbl="node1" presStyleIdx="2" presStyleCnt="3">
        <dgm:presLayoutVars>
          <dgm:bulletEnabled val="1"/>
        </dgm:presLayoutVars>
      </dgm:prSet>
      <dgm:spPr/>
    </dgm:pt>
  </dgm:ptLst>
  <dgm:cxnLst>
    <dgm:cxn modelId="{7ABBE600-05AD-4592-AAAB-58D38C2530DB}" type="presOf" srcId="{73587C6B-0AC8-4308-8CAE-4042D26CF8C4}" destId="{BFB388CD-D09A-4097-8DC8-54B4DDCC06C5}" srcOrd="0" destOrd="0" presId="urn:microsoft.com/office/officeart/2005/8/layout/vProcess5"/>
    <dgm:cxn modelId="{941B0926-8210-4F10-9B9B-158F96A66D18}" type="presOf" srcId="{A631F6E0-2D5E-4521-8CD0-AEA687DADCFF}" destId="{256CA95F-BDFB-416B-9FE5-883A2B1BE292}" srcOrd="0" destOrd="0" presId="urn:microsoft.com/office/officeart/2005/8/layout/vProcess5"/>
    <dgm:cxn modelId="{0571513C-177A-4296-A66D-AF872434D1E0}" type="presOf" srcId="{7A085802-5DE9-4D01-8E6A-89C872639E52}" destId="{30908A60-129E-4BF4-949C-B18C87CA1648}" srcOrd="1" destOrd="0" presId="urn:microsoft.com/office/officeart/2005/8/layout/vProcess5"/>
    <dgm:cxn modelId="{40B5225C-B189-4D38-8E6A-E656375DD971}" type="presOf" srcId="{3274F54E-BDC6-455D-99B7-07A2E62854B8}" destId="{9DAB04A9-EE69-4C55-ACE8-D87871EF6CBA}" srcOrd="0" destOrd="0" presId="urn:microsoft.com/office/officeart/2005/8/layout/vProcess5"/>
    <dgm:cxn modelId="{F251576B-9BF5-43AB-98D9-FD3BE83368AE}" srcId="{A631F6E0-2D5E-4521-8CD0-AEA687DADCFF}" destId="{73587C6B-0AC8-4308-8CAE-4042D26CF8C4}" srcOrd="0" destOrd="0" parTransId="{4B1ECA56-8F68-448A-BFC5-230ED89AC4B4}" sibTransId="{0B99ED41-35E6-495E-8BDD-FBE722C0097D}"/>
    <dgm:cxn modelId="{E12D276F-E4CD-45AC-A82A-12427F355AAB}" type="presOf" srcId="{73587C6B-0AC8-4308-8CAE-4042D26CF8C4}" destId="{BC36B35E-F68D-4408-9328-F2E93421462B}" srcOrd="1" destOrd="0" presId="urn:microsoft.com/office/officeart/2005/8/layout/vProcess5"/>
    <dgm:cxn modelId="{01743881-080D-4EEE-BCF1-26AAC0BC5CB8}" type="presOf" srcId="{3274F54E-BDC6-455D-99B7-07A2E62854B8}" destId="{73225136-FDDC-4D63-8BEA-BA1C9E6CF1CD}" srcOrd="1" destOrd="0" presId="urn:microsoft.com/office/officeart/2005/8/layout/vProcess5"/>
    <dgm:cxn modelId="{F7CD2D8E-C11D-45E0-84A0-EAA74AE18D7D}" type="presOf" srcId="{8EE00747-00E3-4090-BA5A-A1D1B0D92BA9}" destId="{C467FEF4-2F57-4320-B503-B88453CEC528}" srcOrd="0" destOrd="0" presId="urn:microsoft.com/office/officeart/2005/8/layout/vProcess5"/>
    <dgm:cxn modelId="{E3465ABA-B7CE-4335-BD3F-95F41D3E860B}" type="presOf" srcId="{0B99ED41-35E6-495E-8BDD-FBE722C0097D}" destId="{CBD5C232-0878-4016-805D-649C4388E98F}" srcOrd="0" destOrd="0" presId="urn:microsoft.com/office/officeart/2005/8/layout/vProcess5"/>
    <dgm:cxn modelId="{0E697AC4-D68E-450F-A620-01D32A861D66}" type="presOf" srcId="{7A085802-5DE9-4D01-8E6A-89C872639E52}" destId="{2FB0343D-D04B-47AB-96DB-7D1B8F7B8F25}" srcOrd="0" destOrd="0" presId="urn:microsoft.com/office/officeart/2005/8/layout/vProcess5"/>
    <dgm:cxn modelId="{1CF60DCB-07D9-453C-8EC9-9F0DC34DB828}" srcId="{A631F6E0-2D5E-4521-8CD0-AEA687DADCFF}" destId="{3274F54E-BDC6-455D-99B7-07A2E62854B8}" srcOrd="1" destOrd="0" parTransId="{9ECE1C7C-6829-4236-94F2-7A9EA65E4210}" sibTransId="{8EE00747-00E3-4090-BA5A-A1D1B0D92BA9}"/>
    <dgm:cxn modelId="{1A9A84D6-E09A-4CE7-B74C-0D615150C189}" srcId="{A631F6E0-2D5E-4521-8CD0-AEA687DADCFF}" destId="{7A085802-5DE9-4D01-8E6A-89C872639E52}" srcOrd="2" destOrd="0" parTransId="{E0D95802-88A8-46AD-BF26-83DE89D77026}" sibTransId="{52AFD35E-DDFB-4B00-B354-5DFCF3971C83}"/>
    <dgm:cxn modelId="{632B9B87-5BE8-40A6-B670-19FC65D43DD6}" type="presParOf" srcId="{256CA95F-BDFB-416B-9FE5-883A2B1BE292}" destId="{41623BD7-9F6F-4235-B042-3FA81757F140}" srcOrd="0" destOrd="0" presId="urn:microsoft.com/office/officeart/2005/8/layout/vProcess5"/>
    <dgm:cxn modelId="{2A9FE50E-7612-447A-93D7-3799C9ECC33E}" type="presParOf" srcId="{256CA95F-BDFB-416B-9FE5-883A2B1BE292}" destId="{BFB388CD-D09A-4097-8DC8-54B4DDCC06C5}" srcOrd="1" destOrd="0" presId="urn:microsoft.com/office/officeart/2005/8/layout/vProcess5"/>
    <dgm:cxn modelId="{B3A45B33-7456-4F45-A248-8C753F495B5C}" type="presParOf" srcId="{256CA95F-BDFB-416B-9FE5-883A2B1BE292}" destId="{9DAB04A9-EE69-4C55-ACE8-D87871EF6CBA}" srcOrd="2" destOrd="0" presId="urn:microsoft.com/office/officeart/2005/8/layout/vProcess5"/>
    <dgm:cxn modelId="{640AD185-B034-4302-89B0-4FA7F8DF0744}" type="presParOf" srcId="{256CA95F-BDFB-416B-9FE5-883A2B1BE292}" destId="{2FB0343D-D04B-47AB-96DB-7D1B8F7B8F25}" srcOrd="3" destOrd="0" presId="urn:microsoft.com/office/officeart/2005/8/layout/vProcess5"/>
    <dgm:cxn modelId="{5F41E83D-73D4-44D2-8D05-3A806F5C33CB}" type="presParOf" srcId="{256CA95F-BDFB-416B-9FE5-883A2B1BE292}" destId="{CBD5C232-0878-4016-805D-649C4388E98F}" srcOrd="4" destOrd="0" presId="urn:microsoft.com/office/officeart/2005/8/layout/vProcess5"/>
    <dgm:cxn modelId="{A65F1BF0-A9BB-49B5-8787-82ACD601FA78}" type="presParOf" srcId="{256CA95F-BDFB-416B-9FE5-883A2B1BE292}" destId="{C467FEF4-2F57-4320-B503-B88453CEC528}" srcOrd="5" destOrd="0" presId="urn:microsoft.com/office/officeart/2005/8/layout/vProcess5"/>
    <dgm:cxn modelId="{922BF66C-AFF0-4DFF-8C37-A5F0F3BAAF5A}" type="presParOf" srcId="{256CA95F-BDFB-416B-9FE5-883A2B1BE292}" destId="{BC36B35E-F68D-4408-9328-F2E93421462B}" srcOrd="6" destOrd="0" presId="urn:microsoft.com/office/officeart/2005/8/layout/vProcess5"/>
    <dgm:cxn modelId="{213B0C82-66B8-4178-AB51-C8782DE23A0E}" type="presParOf" srcId="{256CA95F-BDFB-416B-9FE5-883A2B1BE292}" destId="{73225136-FDDC-4D63-8BEA-BA1C9E6CF1CD}" srcOrd="7" destOrd="0" presId="urn:microsoft.com/office/officeart/2005/8/layout/vProcess5"/>
    <dgm:cxn modelId="{6C14A251-E0FE-4CCF-9C69-4ACB9E98858B}" type="presParOf" srcId="{256CA95F-BDFB-416B-9FE5-883A2B1BE292}" destId="{30908A60-129E-4BF4-949C-B18C87CA164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388CD-D09A-4097-8DC8-54B4DDCC06C5}">
      <dsp:nvSpPr>
        <dsp:cNvPr id="0" name=""/>
        <dsp:cNvSpPr/>
      </dsp:nvSpPr>
      <dsp:spPr>
        <a:xfrm>
          <a:off x="0" y="274029"/>
          <a:ext cx="5181600" cy="8048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Recruitment</a:t>
          </a:r>
        </a:p>
      </dsp:txBody>
      <dsp:txXfrm>
        <a:off x="23574" y="297603"/>
        <a:ext cx="3618091" cy="757719"/>
      </dsp:txXfrm>
    </dsp:sp>
    <dsp:sp modelId="{9DAB04A9-EE69-4C55-ACE8-D87871EF6CBA}">
      <dsp:nvSpPr>
        <dsp:cNvPr id="0" name=""/>
        <dsp:cNvSpPr/>
      </dsp:nvSpPr>
      <dsp:spPr>
        <a:xfrm>
          <a:off x="457199" y="1315246"/>
          <a:ext cx="5181600" cy="14859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Participant counseled and tested for HIV, interviewed, given results and counseling, receives incentive</a:t>
          </a:r>
        </a:p>
      </dsp:txBody>
      <dsp:txXfrm>
        <a:off x="500720" y="1358767"/>
        <a:ext cx="3671523" cy="1398858"/>
      </dsp:txXfrm>
    </dsp:sp>
    <dsp:sp modelId="{2FB0343D-D04B-47AB-96DB-7D1B8F7B8F25}">
      <dsp:nvSpPr>
        <dsp:cNvPr id="0" name=""/>
        <dsp:cNvSpPr/>
      </dsp:nvSpPr>
      <dsp:spPr>
        <a:xfrm>
          <a:off x="914399" y="3015230"/>
          <a:ext cx="5181600" cy="175184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At end of process with each patron</a:t>
          </a:r>
          <a:r>
            <a:rPr lang="en-US" sz="1800" b="0" kern="1200" dirty="0">
              <a:latin typeface="Century Gothic" panose="020B0502020202020204" pitchFamily="34" charset="0"/>
            </a:rPr>
            <a:t>,</a:t>
          </a:r>
          <a:r>
            <a:rPr lang="en-US" sz="1800" b="1" kern="1200" dirty="0">
              <a:latin typeface="Century Gothic" panose="020B0502020202020204" pitchFamily="34" charset="0"/>
            </a:rPr>
            <a:t> interviewer returns to Fieldwork Supervisor </a:t>
          </a:r>
          <a:r>
            <a:rPr lang="en-US" sz="1800" kern="1200" dirty="0">
              <a:latin typeface="Century Gothic" panose="020B0502020202020204" pitchFamily="34" charset="0"/>
            </a:rPr>
            <a:t>to report completed interview and obtain next assignment</a:t>
          </a:r>
        </a:p>
      </dsp:txBody>
      <dsp:txXfrm>
        <a:off x="965709" y="3066540"/>
        <a:ext cx="3655945" cy="1649226"/>
      </dsp:txXfrm>
    </dsp:sp>
    <dsp:sp modelId="{CBD5C232-0878-4016-805D-649C4388E98F}">
      <dsp:nvSpPr>
        <dsp:cNvPr id="0" name=""/>
        <dsp:cNvSpPr/>
      </dsp:nvSpPr>
      <dsp:spPr>
        <a:xfrm>
          <a:off x="4215765" y="1060320"/>
          <a:ext cx="965835" cy="965835"/>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433078" y="1060320"/>
        <a:ext cx="531209" cy="726791"/>
      </dsp:txXfrm>
    </dsp:sp>
    <dsp:sp modelId="{C467FEF4-2F57-4320-B503-B88453CEC528}">
      <dsp:nvSpPr>
        <dsp:cNvPr id="0" name=""/>
        <dsp:cNvSpPr/>
      </dsp:nvSpPr>
      <dsp:spPr>
        <a:xfrm>
          <a:off x="4672965" y="2783964"/>
          <a:ext cx="965835" cy="965835"/>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890278" y="2783964"/>
        <a:ext cx="531209" cy="7267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DE214-82FA-4E4B-BE3B-30BC60ECE6A9}" type="datetimeFigureOut">
              <a:rPr lang="en-US" smtClean="0"/>
              <a:pPr/>
              <a:t>9/23/2019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EBB8E-D19A-41CC-A64B-7B655252FB9C}" type="slidenum">
              <a:rPr lang="en-US" smtClean="0"/>
              <a:pPr/>
              <a:t>‹#›</a:t>
            </a:fld>
            <a:endParaRPr lang="en-US" dirty="0"/>
          </a:p>
        </p:txBody>
      </p:sp>
    </p:spTree>
    <p:extLst>
      <p:ext uri="{BB962C8B-B14F-4D97-AF65-F5344CB8AC3E}">
        <p14:creationId xmlns:p14="http://schemas.microsoft.com/office/powerpoint/2010/main" val="234427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easureevaluation.org/resources/tools/hiv-aids/place"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xfrm>
            <a:off x="1157288" y="688975"/>
            <a:ext cx="4686300" cy="3514725"/>
          </a:xfrm>
          <a:ln/>
        </p:spPr>
      </p:sp>
      <p:sp>
        <p:nvSpPr>
          <p:cNvPr id="1179651" name="Rectangle 3"/>
          <p:cNvSpPr>
            <a:spLocks noGrp="1" noChangeArrowheads="1"/>
          </p:cNvSpPr>
          <p:nvPr>
            <p:ph type="body" idx="1"/>
          </p:nvPr>
        </p:nvSpPr>
        <p:spPr>
          <a:xfrm>
            <a:off x="912879" y="4432005"/>
            <a:ext cx="5175100" cy="4203092"/>
          </a:xfrm>
        </p:spPr>
        <p:txBody>
          <a:bodyPr/>
          <a:lstStyle/>
          <a:p>
            <a:pPr lvl="1"/>
            <a:r>
              <a:rPr lang="en-US" dirty="0"/>
              <a:t>We have already gone over the second level of PLACE fieldwork, venue informant interviews, and mapping. Now, we will talk about Level 3: returning to some of the venues to interview patrons and workers and so that they can be tested for HIV. </a:t>
            </a:r>
          </a:p>
        </p:txBody>
      </p:sp>
    </p:spTree>
    <p:extLst>
      <p:ext uri="{BB962C8B-B14F-4D97-AF65-F5344CB8AC3E}">
        <p14:creationId xmlns:p14="http://schemas.microsoft.com/office/powerpoint/2010/main" val="276570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Note: Adapt to reflect agreed-upon steps. If not using incentives, delete step 10.</a:t>
            </a:r>
          </a:p>
          <a:p>
            <a:endParaRPr lang="en-US" i="1" dirty="0"/>
          </a:p>
          <a:p>
            <a:r>
              <a:rPr lang="en-US" i="1" dirty="0"/>
              <a:t>READ SLIDE</a:t>
            </a:r>
          </a:p>
          <a:p>
            <a:endParaRPr lang="en-US" dirty="0"/>
          </a:p>
          <a:p>
            <a:r>
              <a:rPr lang="en-US" dirty="0"/>
              <a:t>We will go over all of this in more detail and you will be given a copy of these instructions to carry with you. </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11</a:t>
            </a:fld>
            <a:endParaRPr lang="en-US" dirty="0"/>
          </a:p>
        </p:txBody>
      </p:sp>
    </p:spTree>
    <p:extLst>
      <p:ext uri="{BB962C8B-B14F-4D97-AF65-F5344CB8AC3E}">
        <p14:creationId xmlns:p14="http://schemas.microsoft.com/office/powerpoint/2010/main" val="71494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Give one copy of Form C, one copy of the Form C informed consent fact sheet, and one copy of interviewer Instructions to each interviewer. Even if this study will use tablets or phones to record interview responses, distribute a paper copy of the form at this time. Training on tablets will occur only after the content of Form C is reviewed.</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12</a:t>
            </a:fld>
            <a:endParaRPr lang="en-US" dirty="0"/>
          </a:p>
        </p:txBody>
      </p:sp>
    </p:spTree>
    <p:extLst>
      <p:ext uri="{BB962C8B-B14F-4D97-AF65-F5344CB8AC3E}">
        <p14:creationId xmlns:p14="http://schemas.microsoft.com/office/powerpoint/2010/main" val="601974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Insert screenshot of fact sheet including initials of a respondent at the top to illustrate how informed consent will be recorded for Form C and testing.</a:t>
            </a:r>
          </a:p>
          <a:p>
            <a:endParaRPr lang="en-US" dirty="0"/>
          </a:p>
          <a:p>
            <a:r>
              <a:rPr lang="en-US" dirty="0"/>
              <a:t>Now we will review the fact sheet.</a:t>
            </a:r>
          </a:p>
          <a:p>
            <a:endParaRPr lang="en-US" dirty="0"/>
          </a:p>
          <a:p>
            <a:r>
              <a:rPr lang="en-US" dirty="0"/>
              <a:t>As in the other interviews, we also give a fact sheet to people at venues.</a:t>
            </a:r>
          </a:p>
          <a:p>
            <a:endParaRPr lang="en-US" dirty="0"/>
          </a:p>
          <a:p>
            <a:r>
              <a:rPr lang="en-US" dirty="0"/>
              <a:t>Again, much of this is the same as for Forms A and B; the section on what the survey covers is different. </a:t>
            </a:r>
          </a:p>
          <a:p>
            <a:endParaRPr lang="en-US" dirty="0"/>
          </a:p>
          <a:p>
            <a:r>
              <a:rPr lang="en-US" dirty="0"/>
              <a:t>The testing and counseling team will administer their own informed consent. For that reason, the information on testing is not detailed here.</a:t>
            </a:r>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13</a:t>
            </a:fld>
            <a:endParaRPr lang="en-US" dirty="0"/>
          </a:p>
        </p:txBody>
      </p:sp>
    </p:spTree>
    <p:extLst>
      <p:ext uri="{BB962C8B-B14F-4D97-AF65-F5344CB8AC3E}">
        <p14:creationId xmlns:p14="http://schemas.microsoft.com/office/powerpoint/2010/main" val="249016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Insert screenshot of fact sheet including initials of a respondent at the top to illustrate how informed consent will be recorded for Form C and testing.</a:t>
            </a:r>
          </a:p>
          <a:p>
            <a:endParaRPr lang="en-US" dirty="0"/>
          </a:p>
          <a:p>
            <a:r>
              <a:rPr lang="en-US" dirty="0"/>
              <a:t>Because Form C asks about personal behavior and testing requires a finger prick, it is important to have a record that informed consent was given. For each respondent, two copies of the fact sheet are needed. The participant writes his or her initials or the letter X at the top of one copy to indicate consent. The PLACE team keeps that copy. The other copy is offered to the participant. We do not want participants to write or sign their name, because that would make it possible to identify participants. Participant identity should remain anonymous to the PLACE team.</a:t>
            </a:r>
          </a:p>
        </p:txBody>
      </p:sp>
      <p:sp>
        <p:nvSpPr>
          <p:cNvPr id="4" name="Slide Number Placeholder 3"/>
          <p:cNvSpPr>
            <a:spLocks noGrp="1"/>
          </p:cNvSpPr>
          <p:nvPr>
            <p:ph type="sldNum" sz="quarter" idx="10"/>
          </p:nvPr>
        </p:nvSpPr>
        <p:spPr/>
        <p:txBody>
          <a:bodyPr/>
          <a:lstStyle/>
          <a:p>
            <a:fld id="{A5CEBB8E-D19A-41CC-A64B-7B655252FB9C}" type="slidenum">
              <a:rPr lang="en-US" smtClean="0"/>
              <a:pPr/>
              <a:t>14</a:t>
            </a:fld>
            <a:endParaRPr lang="en-US" dirty="0"/>
          </a:p>
        </p:txBody>
      </p:sp>
    </p:spTree>
    <p:extLst>
      <p:ext uri="{BB962C8B-B14F-4D97-AF65-F5344CB8AC3E}">
        <p14:creationId xmlns:p14="http://schemas.microsoft.com/office/powerpoint/2010/main" val="366360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hear sections of the fact sheet revised for Form C read aloud while they read along. </a:t>
            </a:r>
          </a:p>
          <a:p>
            <a:endParaRPr lang="en-US" i="1" dirty="0"/>
          </a:p>
          <a:p>
            <a:r>
              <a:rPr lang="en-US" i="1" dirty="0"/>
              <a:t>Note: The trainer responds to any doubts the interviews have regarding interpretation.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fact sheet is mostly the same as the one used in Forms A and B. Two sections are different. Let’s read aloud the section “What will the survey cover?” and the section on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the participant must write his or her initials or the letter X at the top of one copy of the fact sheet. The PLACE team keeps this copy. Another copy of the fact sheet is offered to the participant to keep.</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15</a:t>
            </a:fld>
            <a:endParaRPr lang="en-US" dirty="0"/>
          </a:p>
        </p:txBody>
      </p:sp>
    </p:spTree>
    <p:extLst>
      <p:ext uri="{BB962C8B-B14F-4D97-AF65-F5344CB8AC3E}">
        <p14:creationId xmlns:p14="http://schemas.microsoft.com/office/powerpoint/2010/main" val="117841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Insert image of Form C here as adapted for this specific PLACE study.</a:t>
            </a:r>
          </a:p>
        </p:txBody>
      </p:sp>
      <p:sp>
        <p:nvSpPr>
          <p:cNvPr id="4" name="Slide Number Placeholder 3"/>
          <p:cNvSpPr>
            <a:spLocks noGrp="1"/>
          </p:cNvSpPr>
          <p:nvPr>
            <p:ph type="sldNum" sz="quarter" idx="5"/>
          </p:nvPr>
        </p:nvSpPr>
        <p:spPr/>
        <p:txBody>
          <a:bodyPr/>
          <a:lstStyle/>
          <a:p>
            <a:fld id="{A5CEBB8E-D19A-41CC-A64B-7B655252FB9C}" type="slidenum">
              <a:rPr lang="en-US" smtClean="0"/>
              <a:pPr/>
              <a:t>17</a:t>
            </a:fld>
            <a:endParaRPr lang="en-US" dirty="0"/>
          </a:p>
        </p:txBody>
      </p:sp>
    </p:spTree>
    <p:extLst>
      <p:ext uri="{BB962C8B-B14F-4D97-AF65-F5344CB8AC3E}">
        <p14:creationId xmlns:p14="http://schemas.microsoft.com/office/powerpoint/2010/main" val="163020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this slide to reflect the sections of Form C that will be used for this application of PLACE.</a:t>
            </a:r>
          </a:p>
          <a:p>
            <a:endParaRPr lang="en-US" dirty="0"/>
          </a:p>
          <a:p>
            <a:r>
              <a:rPr lang="en-US" dirty="0"/>
              <a:t>This list gives you an idea of the different sections of Form C. You will become familiar with specific content as we review these sections.</a:t>
            </a:r>
          </a:p>
        </p:txBody>
      </p:sp>
      <p:sp>
        <p:nvSpPr>
          <p:cNvPr id="4" name="Slide Number Placeholder 3"/>
          <p:cNvSpPr>
            <a:spLocks noGrp="1"/>
          </p:cNvSpPr>
          <p:nvPr>
            <p:ph type="sldNum" sz="quarter" idx="10"/>
          </p:nvPr>
        </p:nvSpPr>
        <p:spPr/>
        <p:txBody>
          <a:bodyPr/>
          <a:lstStyle/>
          <a:p>
            <a:fld id="{A5CEBB8E-D19A-41CC-A64B-7B655252FB9C}" type="slidenum">
              <a:rPr lang="en-US" smtClean="0"/>
              <a:pPr/>
              <a:t>18</a:t>
            </a:fld>
            <a:endParaRPr lang="en-US" dirty="0"/>
          </a:p>
        </p:txBody>
      </p:sp>
    </p:spTree>
    <p:extLst>
      <p:ext uri="{BB962C8B-B14F-4D97-AF65-F5344CB8AC3E}">
        <p14:creationId xmlns:p14="http://schemas.microsoft.com/office/powerpoint/2010/main" val="3713787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hear the questions read aloud while they read along. Taking turns reading a question keeps interviewers engaged. Interviewers must read through all of Form C to become familiar with the content. </a:t>
            </a:r>
          </a:p>
          <a:p>
            <a:endParaRPr lang="en-US" dirty="0"/>
          </a:p>
          <a:p>
            <a:r>
              <a:rPr lang="en-US" i="1" dirty="0"/>
              <a:t>Note: Unlike in the Form A training, the trainer will not explain each question at this time. This is because of the length of Form C. Later, when reviewing one section of the form at a time, each question will be discussed further.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19</a:t>
            </a:fld>
            <a:endParaRPr lang="en-US" dirty="0"/>
          </a:p>
        </p:txBody>
      </p:sp>
    </p:spTree>
    <p:extLst>
      <p:ext uri="{BB962C8B-B14F-4D97-AF65-F5344CB8AC3E}">
        <p14:creationId xmlns:p14="http://schemas.microsoft.com/office/powerpoint/2010/main" val="88247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this slide to reflect the content areas of the version of Form C that will be used for this application of PLACE and the best way to divide it into sections for training purposes.</a:t>
            </a:r>
          </a:p>
          <a:p>
            <a:endParaRPr lang="en-US" dirty="0"/>
          </a:p>
          <a:p>
            <a:r>
              <a:rPr lang="en-US" dirty="0"/>
              <a:t>For training purposes, we divided Form C into three sections. We will go into detail about the purpose and intent of each question, and then will practice interviewing that section in pairs before moving on to the next section.</a:t>
            </a:r>
          </a:p>
        </p:txBody>
      </p:sp>
      <p:sp>
        <p:nvSpPr>
          <p:cNvPr id="4" name="Slide Number Placeholder 3"/>
          <p:cNvSpPr>
            <a:spLocks noGrp="1"/>
          </p:cNvSpPr>
          <p:nvPr>
            <p:ph type="sldNum" sz="quarter" idx="10"/>
          </p:nvPr>
        </p:nvSpPr>
        <p:spPr/>
        <p:txBody>
          <a:bodyPr/>
          <a:lstStyle/>
          <a:p>
            <a:fld id="{A5CEBB8E-D19A-41CC-A64B-7B655252FB9C}" type="slidenum">
              <a:rPr lang="en-US" smtClean="0"/>
              <a:pPr/>
              <a:t>20</a:t>
            </a:fld>
            <a:endParaRPr lang="en-US" dirty="0"/>
          </a:p>
        </p:txBody>
      </p:sp>
    </p:spTree>
    <p:extLst>
      <p:ext uri="{BB962C8B-B14F-4D97-AF65-F5344CB8AC3E}">
        <p14:creationId xmlns:p14="http://schemas.microsoft.com/office/powerpoint/2010/main" val="1154556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learn the intent of each question and discuss the answer categories.</a:t>
            </a:r>
          </a:p>
          <a:p>
            <a:endParaRPr lang="en-US" dirty="0"/>
          </a:p>
          <a:p>
            <a:r>
              <a:rPr lang="en-US" dirty="0"/>
              <a:t>Now we will go back to the beginning of Form C and focus on the questions in the first section of the survey. The purpose and intent of some questions will be obvious, but others will require explanation. This is a time to ask for clarification about survey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21</a:t>
            </a:fld>
            <a:endParaRPr lang="en-US" dirty="0"/>
          </a:p>
        </p:txBody>
      </p:sp>
    </p:spTree>
    <p:extLst>
      <p:ext uri="{BB962C8B-B14F-4D97-AF65-F5344CB8AC3E}">
        <p14:creationId xmlns:p14="http://schemas.microsoft.com/office/powerpoint/2010/main" val="380560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slide if there is no HIV testing, or if there are other tests in addition to HIV being conducted, such as syphilis, gonorrhea, etc.</a:t>
            </a:r>
          </a:p>
          <a:p>
            <a:endParaRPr lang="en-US" dirty="0"/>
          </a:p>
          <a:p>
            <a:r>
              <a:rPr lang="en-US" dirty="0"/>
              <a:t>The primary purpose of these interviews is to find out about the people who visit the venue or who work there, such as:</a:t>
            </a:r>
          </a:p>
          <a:p>
            <a:pPr marL="171450" indent="-171450">
              <a:buFont typeface="Arial" panose="020B0604020202020204" pitchFamily="34" charset="0"/>
              <a:buChar char="•"/>
            </a:pPr>
            <a:r>
              <a:rPr lang="en-US" dirty="0"/>
              <a:t>Characteristics – age, education, how often they visit the venue, other venues they visit</a:t>
            </a:r>
          </a:p>
          <a:p>
            <a:pPr marL="171450" indent="-171450">
              <a:buFont typeface="Arial" panose="020B0604020202020204" pitchFamily="34" charset="0"/>
              <a:buChar char="•"/>
            </a:pPr>
            <a:r>
              <a:rPr lang="en-US" dirty="0"/>
              <a:t>Sexual behavior – number of sex partners, condom use, any behavior characteristic of key populations such as using injecting drugs, having sex for money, or men having sex with men</a:t>
            </a:r>
          </a:p>
          <a:p>
            <a:pPr marL="171450" indent="-171450">
              <a:buFont typeface="Arial" panose="020B0604020202020204" pitchFamily="34" charset="0"/>
              <a:buChar char="•"/>
            </a:pPr>
            <a:r>
              <a:rPr lang="en-US" dirty="0"/>
              <a:t>HIV prevention exposure – any contact with peer educator, received condoms for free, purchased condoms, last HIV test</a:t>
            </a:r>
          </a:p>
          <a:p>
            <a:pPr marL="171450" indent="-171450">
              <a:buFont typeface="Arial" panose="020B0604020202020204" pitchFamily="34" charset="0"/>
              <a:buChar char="•"/>
            </a:pPr>
            <a:r>
              <a:rPr lang="en-US" dirty="0"/>
              <a:t>Each person interviewed will also be tested for HIV and we will link their test results with their interview results. Professional testers and counselors will perform that part of the protocol and we will work in cooperation with them.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a:t>
            </a:fld>
            <a:endParaRPr lang="en-US" dirty="0"/>
          </a:p>
        </p:txBody>
      </p:sp>
    </p:spTree>
    <p:extLst>
      <p:ext uri="{BB962C8B-B14F-4D97-AF65-F5344CB8AC3E}">
        <p14:creationId xmlns:p14="http://schemas.microsoft.com/office/powerpoint/2010/main" val="40231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22</a:t>
            </a:fld>
            <a:endParaRPr lang="en-US" dirty="0"/>
          </a:p>
        </p:txBody>
      </p:sp>
    </p:spTree>
    <p:extLst>
      <p:ext uri="{BB962C8B-B14F-4D97-AF65-F5344CB8AC3E}">
        <p14:creationId xmlns:p14="http://schemas.microsoft.com/office/powerpoint/2010/main" val="106259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if no purposive sampling will be done, remove the last two bullet points. Make any other adaptations based on sampling strategy identified.</a:t>
            </a:r>
          </a:p>
          <a:p>
            <a:endParaRPr lang="en-US" dirty="0"/>
          </a:p>
          <a:p>
            <a:r>
              <a:rPr lang="en-US" dirty="0"/>
              <a:t>One question in the survey asks: What type of respondent are you recruiting?</a:t>
            </a:r>
          </a:p>
          <a:p>
            <a:endParaRPr lang="en-US" dirty="0"/>
          </a:p>
          <a:p>
            <a:r>
              <a:rPr lang="en-US" dirty="0"/>
              <a:t>The Fieldwork Supervisor will tell you what type to recruit before each respondent you look for. After you complete one interview, you will speak with the supervisor, who will tell you the next type of respondent you will look for.</a:t>
            </a:r>
          </a:p>
          <a:p>
            <a:endParaRPr lang="en-US" dirty="0"/>
          </a:p>
          <a:p>
            <a:r>
              <a:rPr lang="en-US" dirty="0"/>
              <a:t>Most venue patrons will be recruited randomly. That is, we do not want interviewers to decide whom to interview on their own. Some interviewers might choose to interview only friendly-looking people, only people of a certain ethnic group, or only people who came to the venue as a group. If this happened, our results would not be a good representation of people at the venue. For this reason, we need to select them randomly. We will explain how to do this later.</a:t>
            </a:r>
          </a:p>
          <a:p>
            <a:endParaRPr lang="en-US" dirty="0"/>
          </a:p>
          <a:p>
            <a:r>
              <a:rPr lang="en-US" dirty="0"/>
              <a:t>Other people may be selected intentionally, or purposively. For example, some female sex workers may be interviewed among those women selected randomly. But to be sure we interview enough of them to understand their behavior and exposure to HIV prevention programs, we may need to look for them intentionally. This will only be done if the </a:t>
            </a:r>
            <a:r>
              <a:rPr lang="en-US" sz="1200" dirty="0"/>
              <a:t>Fieldwork Supervisor</a:t>
            </a:r>
            <a:r>
              <a:rPr lang="en-US" dirty="0"/>
              <a:t> tells you to do so.</a:t>
            </a:r>
          </a:p>
          <a:p>
            <a:endParaRPr lang="en-US" dirty="0"/>
          </a:p>
          <a:p>
            <a:r>
              <a:rPr lang="en-US" dirty="0"/>
              <a:t>The question on the survey is important, because this is where you describe the recruitment instructions that the Fieldwork Supervisor has given you.</a:t>
            </a:r>
          </a:p>
        </p:txBody>
      </p:sp>
      <p:sp>
        <p:nvSpPr>
          <p:cNvPr id="4" name="Slide Number Placeholder 3"/>
          <p:cNvSpPr>
            <a:spLocks noGrp="1"/>
          </p:cNvSpPr>
          <p:nvPr>
            <p:ph type="sldNum" sz="quarter" idx="10"/>
          </p:nvPr>
        </p:nvSpPr>
        <p:spPr/>
        <p:txBody>
          <a:bodyPr/>
          <a:lstStyle/>
          <a:p>
            <a:fld id="{A5CEBB8E-D19A-41CC-A64B-7B655252FB9C}" type="slidenum">
              <a:rPr lang="en-US" smtClean="0"/>
              <a:pPr/>
              <a:t>23</a:t>
            </a:fld>
            <a:endParaRPr lang="en-US" dirty="0"/>
          </a:p>
        </p:txBody>
      </p:sp>
    </p:spTree>
    <p:extLst>
      <p:ext uri="{BB962C8B-B14F-4D97-AF65-F5344CB8AC3E}">
        <p14:creationId xmlns:p14="http://schemas.microsoft.com/office/powerpoint/2010/main" val="1143247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(VERY IMPORTANT): if people under 18 will not be interviewed at all, delete this slide.</a:t>
            </a:r>
          </a:p>
          <a:p>
            <a:endParaRPr lang="en-US" dirty="0"/>
          </a:p>
          <a:p>
            <a:r>
              <a:rPr lang="en-US" dirty="0"/>
              <a:t>People 18 and older are considered adults and able to decide for themselves whether they want to participate.</a:t>
            </a:r>
          </a:p>
          <a:p>
            <a:endParaRPr lang="en-US" dirty="0"/>
          </a:p>
          <a:p>
            <a:r>
              <a:rPr lang="en-US" dirty="0"/>
              <a:t>However, people ages 15, 16, or 17 are not considered adults. For some studies, people of this age must have their parents’ permission to participate. This would not be possible. We do not want to miss the opportunity to interview people in this age group, because they can be more vulnerable to HIV and other health issues. People in this age group visiting venues to look for a sex partner are acting as independent adults, and therefore we have permission to interview them. We ask questions to establish whether they are at the venue with a parent or visiting on a family errand. In those cases, they are not acting independently so we would not interview them. We only interview people 15 to 17 who are acting independently.</a:t>
            </a:r>
          </a:p>
          <a:p>
            <a:endParaRPr lang="en-US" dirty="0"/>
          </a:p>
          <a:p>
            <a:r>
              <a:rPr lang="en-US" dirty="0"/>
              <a:t>This question is very important!!! We must only recruit people in an ethical manner, by asking this question of 15- to 17-year-olds!</a:t>
            </a:r>
          </a:p>
        </p:txBody>
      </p:sp>
      <p:sp>
        <p:nvSpPr>
          <p:cNvPr id="4" name="Slide Number Placeholder 3"/>
          <p:cNvSpPr>
            <a:spLocks noGrp="1"/>
          </p:cNvSpPr>
          <p:nvPr>
            <p:ph type="sldNum" sz="quarter" idx="10"/>
          </p:nvPr>
        </p:nvSpPr>
        <p:spPr/>
        <p:txBody>
          <a:bodyPr/>
          <a:lstStyle/>
          <a:p>
            <a:fld id="{A5CEBB8E-D19A-41CC-A64B-7B655252FB9C}" type="slidenum">
              <a:rPr lang="en-US" smtClean="0"/>
              <a:pPr/>
              <a:t>24</a:t>
            </a:fld>
            <a:endParaRPr lang="en-US" dirty="0"/>
          </a:p>
        </p:txBody>
      </p:sp>
    </p:spTree>
    <p:extLst>
      <p:ext uri="{BB962C8B-B14F-4D97-AF65-F5344CB8AC3E}">
        <p14:creationId xmlns:p14="http://schemas.microsoft.com/office/powerpoint/2010/main" val="1733278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25</a:t>
            </a:fld>
            <a:endParaRPr lang="en-US" dirty="0"/>
          </a:p>
        </p:txBody>
      </p:sp>
    </p:spTree>
    <p:extLst>
      <p:ext uri="{BB962C8B-B14F-4D97-AF65-F5344CB8AC3E}">
        <p14:creationId xmlns:p14="http://schemas.microsoft.com/office/powerpoint/2010/main" val="2967002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26</a:t>
            </a:fld>
            <a:endParaRPr lang="en-US" dirty="0"/>
          </a:p>
        </p:txBody>
      </p:sp>
    </p:spTree>
    <p:extLst>
      <p:ext uri="{BB962C8B-B14F-4D97-AF65-F5344CB8AC3E}">
        <p14:creationId xmlns:p14="http://schemas.microsoft.com/office/powerpoint/2010/main" val="2753062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27</a:t>
            </a:fld>
            <a:endParaRPr lang="en-US" dirty="0"/>
          </a:p>
        </p:txBody>
      </p:sp>
    </p:spTree>
    <p:extLst>
      <p:ext uri="{BB962C8B-B14F-4D97-AF65-F5344CB8AC3E}">
        <p14:creationId xmlns:p14="http://schemas.microsoft.com/office/powerpoint/2010/main" val="2183850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28</a:t>
            </a:fld>
            <a:endParaRPr lang="en-US" dirty="0"/>
          </a:p>
        </p:txBody>
      </p:sp>
    </p:spTree>
    <p:extLst>
      <p:ext uri="{BB962C8B-B14F-4D97-AF65-F5344CB8AC3E}">
        <p14:creationId xmlns:p14="http://schemas.microsoft.com/office/powerpoint/2010/main" val="1882715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several blank Form Cs to complete during practice. If there is time, interviewers can change partners and practice again.</a:t>
            </a:r>
          </a:p>
          <a:p>
            <a:endParaRPr lang="en-US" i="1" dirty="0"/>
          </a:p>
          <a:p>
            <a:r>
              <a:rPr lang="en-US" i="1" dirty="0"/>
              <a:t>Note: The purpose of this activity is to give the interviewers a chance to read each question aloud and to fill in Form C with the responses.</a:t>
            </a:r>
          </a:p>
          <a:p>
            <a:endParaRPr lang="en-US" dirty="0"/>
          </a:p>
          <a:p>
            <a:r>
              <a:rPr lang="en-US" dirty="0"/>
              <a:t>Now you will form pairs and practice only that section of Form C with one of you taking the role of general venue informant and the other that of the interviewer. Afterward, reverse roles so that your partner can practice.</a:t>
            </a:r>
          </a:p>
          <a:p>
            <a:endParaRPr lang="en-US" dirty="0"/>
          </a:p>
          <a:p>
            <a:r>
              <a:rPr lang="en-US" dirty="0"/>
              <a:t>We do not want you to answer honestly during practice. You can pretend to be anyone you want and make up answers as you go along. This is true for all practice in pairs.</a:t>
            </a:r>
          </a:p>
          <a:p>
            <a:endParaRPr lang="en-US" dirty="0"/>
          </a:p>
          <a:p>
            <a:r>
              <a:rPr lang="en-US" dirty="0"/>
              <a:t>(</a:t>
            </a:r>
            <a:r>
              <a:rPr lang="en-US" i="1" dirty="0"/>
              <a:t>Once everyone is finished) </a:t>
            </a:r>
            <a:r>
              <a:rPr lang="en-US" dirty="0"/>
              <a:t>How did the practice go? Does anyone have any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29</a:t>
            </a:fld>
            <a:endParaRPr lang="en-US" dirty="0"/>
          </a:p>
        </p:txBody>
      </p:sp>
    </p:spTree>
    <p:extLst>
      <p:ext uri="{BB962C8B-B14F-4D97-AF65-F5344CB8AC3E}">
        <p14:creationId xmlns:p14="http://schemas.microsoft.com/office/powerpoint/2010/main" val="1090735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learn the intent of each question and discuss the answer categories.</a:t>
            </a:r>
          </a:p>
          <a:p>
            <a:endParaRPr lang="en-US" dirty="0"/>
          </a:p>
          <a:p>
            <a:r>
              <a:rPr lang="en-US" dirty="0"/>
              <a:t>Now we will move on to the second section of Form C and repeat the process. First, let’s take turns reading the questions aloud and discussing them as a group.</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30</a:t>
            </a:fld>
            <a:endParaRPr lang="en-US" dirty="0"/>
          </a:p>
        </p:txBody>
      </p:sp>
    </p:spTree>
    <p:extLst>
      <p:ext uri="{BB962C8B-B14F-4D97-AF65-F5344CB8AC3E}">
        <p14:creationId xmlns:p14="http://schemas.microsoft.com/office/powerpoint/2010/main" val="3355442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 it the same way to every respondent, whether a man or a woman. This allows for men who have sex with men to respond without asking their sexual orientation or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questions ask about behavior in the past 3 months instead of the past 12 months. There are subtle differences among questions, so it is important to read each question exactly as it is written! Never assume you can memorize the wording of a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31</a:t>
            </a:fld>
            <a:endParaRPr lang="en-US" dirty="0"/>
          </a:p>
        </p:txBody>
      </p:sp>
    </p:spTree>
    <p:extLst>
      <p:ext uri="{BB962C8B-B14F-4D97-AF65-F5344CB8AC3E}">
        <p14:creationId xmlns:p14="http://schemas.microsoft.com/office/powerpoint/2010/main" val="11975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slide if there is no HIV testing, or if other tests in addition to HIV are being conducted, such as for syphilis, gonorrhea, etc.</a:t>
            </a:r>
          </a:p>
          <a:p>
            <a:endParaRPr lang="en-US" dirty="0"/>
          </a:p>
          <a:p>
            <a:r>
              <a:rPr lang="en-US" dirty="0"/>
              <a:t>We are not able to visit every venue we already visited for Form B. So, we will take a sample of venues. You will only visit the venues selected for the sample at a busy time. Most venues will be visited at night.</a:t>
            </a:r>
          </a:p>
          <a:p>
            <a:endParaRPr lang="en-US" dirty="0"/>
          </a:p>
          <a:p>
            <a:r>
              <a:rPr lang="en-US" dirty="0"/>
              <a:t>We will ask all people working at the venue at the time of our visit to participate.</a:t>
            </a:r>
          </a:p>
          <a:p>
            <a:endParaRPr lang="en-US" dirty="0"/>
          </a:p>
          <a:p>
            <a:r>
              <a:rPr lang="en-US" dirty="0"/>
              <a:t>You will recruit patrons randomly from these venues because we want the results to represent all people there. This means you will be trained on how to pick whom you will ask to participate. Remember that we use the word “patron” to refer to people visiting a place or socializing there.</a:t>
            </a:r>
          </a:p>
          <a:p>
            <a:endParaRPr lang="en-US" dirty="0"/>
          </a:p>
          <a:p>
            <a:r>
              <a:rPr lang="en-US" dirty="0"/>
              <a:t>We will collaborate with a team of HIV testers and counselors. They will set up their equipment to take a drop of blood from each participant’s finger and test it for HIV. They will give the participant the results during our visit.</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a:t>
            </a:fld>
            <a:endParaRPr lang="en-US" dirty="0"/>
          </a:p>
        </p:txBody>
      </p:sp>
    </p:spTree>
    <p:extLst>
      <p:ext uri="{BB962C8B-B14F-4D97-AF65-F5344CB8AC3E}">
        <p14:creationId xmlns:p14="http://schemas.microsoft.com/office/powerpoint/2010/main" val="135931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 it the same way to every respondent, whether a man or a woman. Although men paying women for sex is the most common type of transactional sex, we want to allow for any type of paid sex to be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 about paying a man or woman for sex, and also if they were paid money for sex.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32</a:t>
            </a:fld>
            <a:endParaRPr lang="en-US" dirty="0"/>
          </a:p>
        </p:txBody>
      </p:sp>
    </p:spTree>
    <p:extLst>
      <p:ext uri="{BB962C8B-B14F-4D97-AF65-F5344CB8AC3E}">
        <p14:creationId xmlns:p14="http://schemas.microsoft.com/office/powerpoint/2010/main" val="3838922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Edit slide to reflect exact wording in adapted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know if the person has had sex with a new partner. A new partner is someone with whom the respondent had sex for the first time. A new partner could be someone with whom the respondent had sex only once and never again or many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dirty="0"/>
              <a:t>We then want to know about meeting a partner recently at the venue where the interview takes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33</a:t>
            </a:fld>
            <a:endParaRPr lang="en-US" dirty="0"/>
          </a:p>
        </p:txBody>
      </p:sp>
    </p:spTree>
    <p:extLst>
      <p:ext uri="{BB962C8B-B14F-4D97-AF65-F5344CB8AC3E}">
        <p14:creationId xmlns:p14="http://schemas.microsoft.com/office/powerpoint/2010/main" val="96620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34</a:t>
            </a:fld>
            <a:endParaRPr lang="en-US" dirty="0"/>
          </a:p>
        </p:txBody>
      </p:sp>
    </p:spTree>
    <p:extLst>
      <p:ext uri="{BB962C8B-B14F-4D97-AF65-F5344CB8AC3E}">
        <p14:creationId xmlns:p14="http://schemas.microsoft.com/office/powerpoint/2010/main" val="2059878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is a series of questions asking about numbers of sexual partners in past 4 weeks. We want to know the total number of partners, and then of those, how many were new. The first number we ask for is the total number. Then, we ask, of those, how many were new. This second number should be less than the first number the respondent gave. If it is not, clarify with the respondent which number is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 about men and women partners.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then ask for a specific number of men the respondent had sex with in the past 12 months. Previously, the response options were given in ranges, but this asks for a specific number. The same is done for women. The question clarifies that the respondent should not include transgender women in the counts of men or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we ask about the number of transgender women the respondent had sex with in the past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35</a:t>
            </a:fld>
            <a:endParaRPr lang="en-US" dirty="0"/>
          </a:p>
        </p:txBody>
      </p:sp>
    </p:spTree>
    <p:extLst>
      <p:ext uri="{BB962C8B-B14F-4D97-AF65-F5344CB8AC3E}">
        <p14:creationId xmlns:p14="http://schemas.microsoft.com/office/powerpoint/2010/main" val="3605920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must be edited to reflect key populations of interest--those that appear in the adapted questionnaire. These questions are used for estimating the size of key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is a series of questions that ask about the number of different groups of people the respondent knows, and of those, how many go out to bars and clubs.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define whether the respondent “knows” someone? We specify they talked to the person in the past 4 weeks. If the respondent is thinking of people they know just a little but are friends of friends, they aren’t likely to know whether they go to bars or clubs.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specify in the questions that “you know them and they know you.” This is another way to get respondents to think about people they know well enough to know their venue-visiting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survey has questions about people in general, and also about key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36</a:t>
            </a:fld>
            <a:endParaRPr lang="en-US" dirty="0"/>
          </a:p>
        </p:txBody>
      </p:sp>
    </p:spTree>
    <p:extLst>
      <p:ext uri="{BB962C8B-B14F-4D97-AF65-F5344CB8AC3E}">
        <p14:creationId xmlns:p14="http://schemas.microsoft.com/office/powerpoint/2010/main" val="973458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several blank Form Cs to complete during practice. If there is time, interviewers can change partners and practice again.</a:t>
            </a:r>
          </a:p>
          <a:p>
            <a:endParaRPr lang="en-US" i="1" dirty="0"/>
          </a:p>
          <a:p>
            <a:r>
              <a:rPr lang="en-US" i="1" dirty="0"/>
              <a:t>Note: The purpose of this activity is to give the interviewers a chance to read each question aloud and to fill in Form C with the responses.</a:t>
            </a:r>
          </a:p>
          <a:p>
            <a:endParaRPr lang="en-US" dirty="0"/>
          </a:p>
          <a:p>
            <a:endParaRPr lang="en-US" dirty="0"/>
          </a:p>
          <a:p>
            <a:r>
              <a:rPr lang="en-US" dirty="0"/>
              <a:t>Now you will form pairs and practice only that section of Form C with one of you taking the role of general venue informant and the other that of the interviewer. Afterward, reverse roles so that your partner can practice.</a:t>
            </a:r>
          </a:p>
          <a:p>
            <a:endParaRPr lang="en-US" dirty="0"/>
          </a:p>
          <a:p>
            <a:r>
              <a:rPr lang="en-US" dirty="0"/>
              <a:t>(</a:t>
            </a:r>
            <a:r>
              <a:rPr lang="en-US" i="1" dirty="0"/>
              <a:t>Once everyone is finished</a:t>
            </a:r>
            <a:r>
              <a:rPr lang="en-US" dirty="0"/>
              <a:t>) How did the practice go? Does anyone have any questions?</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37</a:t>
            </a:fld>
            <a:endParaRPr lang="en-US" dirty="0"/>
          </a:p>
        </p:txBody>
      </p:sp>
    </p:spTree>
    <p:extLst>
      <p:ext uri="{BB962C8B-B14F-4D97-AF65-F5344CB8AC3E}">
        <p14:creationId xmlns:p14="http://schemas.microsoft.com/office/powerpoint/2010/main" val="3232134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 purpose of this activity is for interviewers to learn the intent of each question and discuss the answer categories.</a:t>
            </a:r>
          </a:p>
          <a:p>
            <a:endParaRPr lang="en-US" dirty="0"/>
          </a:p>
          <a:p>
            <a:r>
              <a:rPr lang="en-US" dirty="0"/>
              <a:t>Now we will move on to the third section of Form C and repeat the process. First, let’s take turns reading the questions aloud and discussing them.</a:t>
            </a:r>
          </a:p>
          <a:p>
            <a:endParaRPr lang="en-US" dirty="0"/>
          </a:p>
          <a:p>
            <a:r>
              <a:rPr lang="en-US" dirty="0"/>
              <a:t>Instructions for measuring mapping coordinates will come later.</a:t>
            </a:r>
          </a:p>
        </p:txBody>
      </p:sp>
      <p:sp>
        <p:nvSpPr>
          <p:cNvPr id="4" name="Slide Number Placeholder 3"/>
          <p:cNvSpPr>
            <a:spLocks noGrp="1"/>
          </p:cNvSpPr>
          <p:nvPr>
            <p:ph type="sldNum" sz="quarter" idx="10"/>
          </p:nvPr>
        </p:nvSpPr>
        <p:spPr/>
        <p:txBody>
          <a:bodyPr/>
          <a:lstStyle/>
          <a:p>
            <a:fld id="{CC417D0B-DD11-46B7-A44F-173E306A20CB}" type="slidenum">
              <a:rPr lang="en-US" smtClean="0"/>
              <a:pPr/>
              <a:t>38</a:t>
            </a:fld>
            <a:endParaRPr lang="en-US" dirty="0"/>
          </a:p>
        </p:txBody>
      </p:sp>
    </p:spTree>
    <p:extLst>
      <p:ext uri="{BB962C8B-B14F-4D97-AF65-F5344CB8AC3E}">
        <p14:creationId xmlns:p14="http://schemas.microsoft.com/office/powerpoint/2010/main" val="2180373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in these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The series of questions about symptoms includes one for men about whether they are circumcised. In some places, people are not familiar with the word and will need more information to answer the question. If that is the case, include a separate slide to educate the interviewers about circumcision and provide words to describe it to respondents.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questionnaire asks about symptoms of sexually transmitted infections and tuberculosis.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question asks: Are you a circumcised man? Do not skip answering this question if the respondent is a woman. Instead, mark code 9 for “not applicable: female.”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it is important to read the questions as written. This series of questions asks about different time frames. Sometimes the questions ask about experiences in the past 4 weeks, 12 months, or 2 weeks. Make sure to emphasize this to the participant.</a:t>
            </a:r>
          </a:p>
        </p:txBody>
      </p:sp>
      <p:sp>
        <p:nvSpPr>
          <p:cNvPr id="4" name="Slide Number Placeholder 3"/>
          <p:cNvSpPr>
            <a:spLocks noGrp="1"/>
          </p:cNvSpPr>
          <p:nvPr>
            <p:ph type="sldNum" sz="quarter" idx="10"/>
          </p:nvPr>
        </p:nvSpPr>
        <p:spPr/>
        <p:txBody>
          <a:bodyPr/>
          <a:lstStyle/>
          <a:p>
            <a:fld id="{A5CEBB8E-D19A-41CC-A64B-7B655252FB9C}" type="slidenum">
              <a:rPr lang="en-US" smtClean="0"/>
              <a:pPr/>
              <a:t>39</a:t>
            </a:fld>
            <a:endParaRPr lang="en-US" dirty="0"/>
          </a:p>
        </p:txBody>
      </p:sp>
    </p:spTree>
    <p:extLst>
      <p:ext uri="{BB962C8B-B14F-4D97-AF65-F5344CB8AC3E}">
        <p14:creationId xmlns:p14="http://schemas.microsoft.com/office/powerpoint/2010/main" val="2376112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questions to learn about whether programs have reached people at venues.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this information to find out about gaps in services so that they can be addressed by improving programs.</a:t>
            </a:r>
          </a:p>
        </p:txBody>
      </p:sp>
      <p:sp>
        <p:nvSpPr>
          <p:cNvPr id="4" name="Slide Number Placeholder 3"/>
          <p:cNvSpPr>
            <a:spLocks noGrp="1"/>
          </p:cNvSpPr>
          <p:nvPr>
            <p:ph type="sldNum" sz="quarter" idx="10"/>
          </p:nvPr>
        </p:nvSpPr>
        <p:spPr/>
        <p:txBody>
          <a:bodyPr/>
          <a:lstStyle/>
          <a:p>
            <a:fld id="{A5CEBB8E-D19A-41CC-A64B-7B655252FB9C}" type="slidenum">
              <a:rPr lang="en-US" smtClean="0"/>
              <a:pPr/>
              <a:t>40</a:t>
            </a:fld>
            <a:endParaRPr lang="en-US" dirty="0"/>
          </a:p>
        </p:txBody>
      </p:sp>
    </p:spTree>
    <p:extLst>
      <p:ext uri="{BB962C8B-B14F-4D97-AF65-F5344CB8AC3E}">
        <p14:creationId xmlns:p14="http://schemas.microsoft.com/office/powerpoint/2010/main" val="3625708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Certain challenges in a person’s life can increase their risk for acquiring HIV. We ask about many issues that can affect a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41</a:t>
            </a:fld>
            <a:endParaRPr lang="en-US" dirty="0"/>
          </a:p>
        </p:txBody>
      </p:sp>
    </p:spTree>
    <p:extLst>
      <p:ext uri="{BB962C8B-B14F-4D97-AF65-F5344CB8AC3E}">
        <p14:creationId xmlns:p14="http://schemas.microsoft.com/office/powerpoint/2010/main" val="141828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community informant interviews and venue visits, interviewers work in pairs. For these interviews with Form C, a team will visit the venue at the same time. We want to interview many people while there, and each interviewer can be working simultaneously. In this way it is possible to visit one or two venues per night.</a:t>
            </a:r>
          </a:p>
          <a:p>
            <a:endParaRPr lang="en-US" dirty="0"/>
          </a:p>
          <a:p>
            <a:r>
              <a:rPr lang="en-US" dirty="0"/>
              <a:t>Because each respondent will be tested for HIV and given pre-test and post-test counseling, we will be joined by trained and experienced counselors and testers who will conduct that portion of the fieldwork. The national testing and counseling guidelines will be followed and anyone testing positive will be linked to care, just as they would if testing at a clinic.</a:t>
            </a:r>
          </a:p>
          <a:p>
            <a:endParaRPr lang="en-US" dirty="0"/>
          </a:p>
          <a:p>
            <a:r>
              <a:rPr lang="en-US" i="1" dirty="0"/>
              <a:t>Note: Can mention the number of people to be interviewed at each venue. Can also mention the size of the teams (i.e.,  number of interviewers visiting a venue together for individual interviews).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a:t>
            </a:fld>
            <a:endParaRPr lang="en-US" dirty="0"/>
          </a:p>
        </p:txBody>
      </p:sp>
    </p:spTree>
    <p:extLst>
      <p:ext uri="{BB962C8B-B14F-4D97-AF65-F5344CB8AC3E}">
        <p14:creationId xmlns:p14="http://schemas.microsoft.com/office/powerpoint/2010/main" val="4148662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i="1" dirty="0"/>
          </a:p>
          <a:p>
            <a:r>
              <a:rPr lang="en-US" i="1" dirty="0"/>
              <a:t>Note: This slide was seen in the PLACE overview the first day of interviewer training and also in venue informant training. It is included here to make sure interviewers understand the definition of transgender people and how it relates to two questions in Form C.</a:t>
            </a:r>
          </a:p>
          <a:p>
            <a:endParaRPr lang="en-US" dirty="0"/>
          </a:p>
          <a:p>
            <a:r>
              <a:rPr lang="en-US" dirty="0"/>
              <a:t>The last two questions in the section are about gender identity: Do you see yourself as a man or a woman? And were you born male or female?</a:t>
            </a:r>
          </a:p>
          <a:p>
            <a:endParaRPr lang="en-US" dirty="0"/>
          </a:p>
          <a:p>
            <a:r>
              <a:rPr lang="en-US" dirty="0"/>
              <a:t>Using the responses from these questions, we can determine which respondents are transgender. Not all transgender people may identify as transgender, so we ask these two straightforward questions.</a:t>
            </a:r>
          </a:p>
          <a:p>
            <a:endParaRPr lang="en-US" dirty="0"/>
          </a:p>
          <a:p>
            <a:endParaRPr lang="en-US" dirty="0"/>
          </a:p>
        </p:txBody>
      </p:sp>
      <p:sp>
        <p:nvSpPr>
          <p:cNvPr id="4" name="Slide Number Placeholder 3"/>
          <p:cNvSpPr>
            <a:spLocks noGrp="1"/>
          </p:cNvSpPr>
          <p:nvPr>
            <p:ph type="sldNum" sz="quarter" idx="10"/>
          </p:nvPr>
        </p:nvSpPr>
        <p:spPr/>
        <p:txBody>
          <a:bodyPr/>
          <a:lstStyle/>
          <a:p>
            <a:fld id="{2F4C0F45-B357-408B-A5B1-0690FD7F845D}" type="slidenum">
              <a:rPr lang="en-US" smtClean="0"/>
              <a:pPr/>
              <a:t>42</a:t>
            </a:fld>
            <a:endParaRPr lang="en-US" dirty="0"/>
          </a:p>
        </p:txBody>
      </p:sp>
    </p:spTree>
    <p:extLst>
      <p:ext uri="{BB962C8B-B14F-4D97-AF65-F5344CB8AC3E}">
        <p14:creationId xmlns:p14="http://schemas.microsoft.com/office/powerpoint/2010/main" val="1285388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slide is intended to be reviewed in conjunction with the relevant survey question/s. Only slides for questions that may need more explanation are included here.</a:t>
            </a:r>
          </a:p>
          <a:p>
            <a:endParaRPr lang="en-US" dirty="0"/>
          </a:p>
          <a:p>
            <a:r>
              <a:rPr lang="en-US" dirty="0"/>
              <a:t>The final section of the interview asks the respondent to mark the response to the questions you read. These are sensitive questions about sexual behavior, HIV status, sexual orientation, and gender identity.</a:t>
            </a:r>
          </a:p>
          <a:p>
            <a:endParaRPr lang="en-US" dirty="0"/>
          </a:p>
          <a:p>
            <a:r>
              <a:rPr lang="en-US" dirty="0"/>
              <a:t>You should make it clear that you cannot see the response. By doing this, the respondent has no reason to misrepresent the truth about their life. They will have complete privacy. </a:t>
            </a:r>
          </a:p>
          <a:p>
            <a:endParaRPr lang="en-US" dirty="0"/>
          </a:p>
        </p:txBody>
      </p:sp>
      <p:sp>
        <p:nvSpPr>
          <p:cNvPr id="4" name="Slide Number Placeholder 3"/>
          <p:cNvSpPr>
            <a:spLocks noGrp="1"/>
          </p:cNvSpPr>
          <p:nvPr>
            <p:ph type="sldNum" sz="quarter" idx="10"/>
          </p:nvPr>
        </p:nvSpPr>
        <p:spPr/>
        <p:txBody>
          <a:bodyPr/>
          <a:lstStyle/>
          <a:p>
            <a:fld id="{2F4C0F45-B357-408B-A5B1-0690FD7F845D}" type="slidenum">
              <a:rPr lang="en-US" smtClean="0"/>
              <a:pPr/>
              <a:t>43</a:t>
            </a:fld>
            <a:endParaRPr lang="en-US" dirty="0"/>
          </a:p>
        </p:txBody>
      </p:sp>
    </p:spTree>
    <p:extLst>
      <p:ext uri="{BB962C8B-B14F-4D97-AF65-F5344CB8AC3E}">
        <p14:creationId xmlns:p14="http://schemas.microsoft.com/office/powerpoint/2010/main" val="2265656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Note: This slide is intended to be reviewed in conjunction with the relevant survey question/s. Only slides for questions that may need more explanation are included here.</a:t>
            </a:r>
          </a:p>
          <a:p>
            <a:endParaRPr lang="en-US" dirty="0"/>
          </a:p>
          <a:p>
            <a:endParaRPr lang="en-US" dirty="0"/>
          </a:p>
        </p:txBody>
      </p:sp>
      <p:sp>
        <p:nvSpPr>
          <p:cNvPr id="4" name="Slide Number Placeholder 3"/>
          <p:cNvSpPr>
            <a:spLocks noGrp="1"/>
          </p:cNvSpPr>
          <p:nvPr>
            <p:ph type="sldNum" sz="quarter" idx="10"/>
          </p:nvPr>
        </p:nvSpPr>
        <p:spPr/>
        <p:txBody>
          <a:bodyPr/>
          <a:lstStyle/>
          <a:p>
            <a:fld id="{2F4C0F45-B357-408B-A5B1-0690FD7F845D}" type="slidenum">
              <a:rPr lang="en-US" smtClean="0"/>
              <a:pPr/>
              <a:t>44</a:t>
            </a:fld>
            <a:endParaRPr lang="en-US" dirty="0"/>
          </a:p>
        </p:txBody>
      </p:sp>
    </p:spTree>
    <p:extLst>
      <p:ext uri="{BB962C8B-B14F-4D97-AF65-F5344CB8AC3E}">
        <p14:creationId xmlns:p14="http://schemas.microsoft.com/office/powerpoint/2010/main" val="2568757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several blank Form Cs to complete during practice. If there is time, interviewers can change partners and practice again.</a:t>
            </a:r>
          </a:p>
          <a:p>
            <a:endParaRPr lang="en-US" i="1" dirty="0"/>
          </a:p>
          <a:p>
            <a:r>
              <a:rPr lang="en-US" i="1" dirty="0"/>
              <a:t>Note: The purpose of this activity is to give the interviewers a chance to read each question aloud and to fill in Form C with the responses.</a:t>
            </a:r>
          </a:p>
          <a:p>
            <a:endParaRPr lang="en-US" dirty="0"/>
          </a:p>
          <a:p>
            <a:endParaRPr lang="en-US" dirty="0"/>
          </a:p>
          <a:p>
            <a:r>
              <a:rPr lang="en-US" dirty="0"/>
              <a:t>Now you will form pairs and practice only Section 3 of Form C, with one of you taking the role of general venue informant and the other the interviewer. Afterward, reverse roles so that your partner can practice.</a:t>
            </a:r>
          </a:p>
          <a:p>
            <a:endParaRPr lang="en-US" dirty="0"/>
          </a:p>
          <a:p>
            <a:r>
              <a:rPr lang="en-US" dirty="0"/>
              <a:t>(</a:t>
            </a:r>
            <a:r>
              <a:rPr lang="en-US" i="1" dirty="0"/>
              <a:t>Once everyone is finished</a:t>
            </a:r>
            <a:r>
              <a:rPr lang="en-US" dirty="0"/>
              <a:t>) How did the practice go? Does anyone have any questions?</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45</a:t>
            </a:fld>
            <a:endParaRPr lang="en-US" dirty="0"/>
          </a:p>
        </p:txBody>
      </p:sp>
    </p:spTree>
    <p:extLst>
      <p:ext uri="{BB962C8B-B14F-4D97-AF65-F5344CB8AC3E}">
        <p14:creationId xmlns:p14="http://schemas.microsoft.com/office/powerpoint/2010/main" val="2015811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Form C informed consent fact sheet and Form C, let’s put them together as one set of steps.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46</a:t>
            </a:fld>
            <a:endParaRPr lang="en-US" dirty="0"/>
          </a:p>
        </p:txBody>
      </p:sp>
    </p:spTree>
    <p:extLst>
      <p:ext uri="{BB962C8B-B14F-4D97-AF65-F5344CB8AC3E}">
        <p14:creationId xmlns:p14="http://schemas.microsoft.com/office/powerpoint/2010/main" val="70006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Replace the image of Interviewer Instructions with the version that will be used in this application of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now review the steps for recruiting individuals at venues with the Form C informed consent fact sheet, conducting the interview and recording responses in Form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carry one copy of these instructions at all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Interviewers take turns reading each step aloud.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47</a:t>
            </a:fld>
            <a:endParaRPr lang="en-US" dirty="0"/>
          </a:p>
        </p:txBody>
      </p:sp>
    </p:spTree>
    <p:extLst>
      <p:ext uri="{BB962C8B-B14F-4D97-AF65-F5344CB8AC3E}">
        <p14:creationId xmlns:p14="http://schemas.microsoft.com/office/powerpoint/2010/main" val="284166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Replace the Steps of Interviewer Instructions with the version that will be used in this application of PLACE.</a:t>
            </a:r>
          </a:p>
          <a:p>
            <a:endParaRPr lang="en-US" dirty="0"/>
          </a:p>
          <a:p>
            <a:r>
              <a:rPr lang="en-US" dirty="0"/>
              <a:t>So that you can see the steps more clearly, they have been abbreviated for this slide. Each step corresponds to a step on the sheet called Interviewer Instructions that you should have in front of you.</a:t>
            </a:r>
          </a:p>
          <a:p>
            <a:endParaRPr lang="en-US" dirty="0"/>
          </a:p>
          <a:p>
            <a:r>
              <a:rPr lang="en-US" dirty="0"/>
              <a:t>Remember that before you begin recruiting participants, the Fieldwork Supervisor speaks with the owner so that he/she knows what is going on at the venue.</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48</a:t>
            </a:fld>
            <a:endParaRPr lang="en-US" dirty="0"/>
          </a:p>
        </p:txBody>
      </p:sp>
    </p:spTree>
    <p:extLst>
      <p:ext uri="{BB962C8B-B14F-4D97-AF65-F5344CB8AC3E}">
        <p14:creationId xmlns:p14="http://schemas.microsoft.com/office/powerpoint/2010/main" val="2441507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Use this slide to describe the HIV testers and counselors. Who are they? How will they set up their process – mobile unit or table and chairs outside? Where will they do the counseling?</a:t>
            </a:r>
          </a:p>
        </p:txBody>
      </p:sp>
      <p:sp>
        <p:nvSpPr>
          <p:cNvPr id="4" name="Slide Number Placeholder 3"/>
          <p:cNvSpPr>
            <a:spLocks noGrp="1"/>
          </p:cNvSpPr>
          <p:nvPr>
            <p:ph type="sldNum" sz="quarter" idx="5"/>
          </p:nvPr>
        </p:nvSpPr>
        <p:spPr/>
        <p:txBody>
          <a:bodyPr/>
          <a:lstStyle/>
          <a:p>
            <a:fld id="{A5CEBB8E-D19A-41CC-A64B-7B655252FB9C}" type="slidenum">
              <a:rPr lang="en-US" smtClean="0"/>
              <a:pPr/>
              <a:t>49</a:t>
            </a:fld>
            <a:endParaRPr lang="en-US" dirty="0"/>
          </a:p>
        </p:txBody>
      </p:sp>
    </p:spTree>
    <p:extLst>
      <p:ext uri="{BB962C8B-B14F-4D97-AF65-F5344CB8AC3E}">
        <p14:creationId xmlns:p14="http://schemas.microsoft.com/office/powerpoint/2010/main" val="3518568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role play consists of two PLACE team members (e.g., Fieldwork Supervisors) conducting the recruitment and interview portion of Form C. Interviewers watch the role-play but do not participate. This is meant to be a good example of an interviewer recruiting an individual at a venue and carrying out the interview. </a:t>
            </a:r>
          </a:p>
          <a:p>
            <a:endParaRPr lang="en-US" dirty="0"/>
          </a:p>
          <a:p>
            <a:r>
              <a:rPr lang="en-US" i="1" dirty="0"/>
              <a:t>Note: After the role-play, ask if the interviewers have any questions.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50</a:t>
            </a:fld>
            <a:endParaRPr lang="en-US" dirty="0"/>
          </a:p>
        </p:txBody>
      </p:sp>
    </p:spTree>
    <p:extLst>
      <p:ext uri="{BB962C8B-B14F-4D97-AF65-F5344CB8AC3E}">
        <p14:creationId xmlns:p14="http://schemas.microsoft.com/office/powerpoint/2010/main" val="3078925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Make sure interviewers have two blank Form Cs to complete during practice.</a:t>
            </a:r>
          </a:p>
          <a:p>
            <a:endParaRPr lang="en-US" i="1" dirty="0"/>
          </a:p>
          <a:p>
            <a:r>
              <a:rPr lang="en-US" i="1" dirty="0"/>
              <a:t>Note: The purpose of this activity is to give the interviewers a chance to practice the recruitment of an informant, including emphasizing the key points of the Form C informed consent fact sheet. This is another chance to practice completing Form C.</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51</a:t>
            </a:fld>
            <a:endParaRPr lang="en-US" dirty="0"/>
          </a:p>
        </p:txBody>
      </p:sp>
    </p:spTree>
    <p:extLst>
      <p:ext uri="{BB962C8B-B14F-4D97-AF65-F5344CB8AC3E}">
        <p14:creationId xmlns:p14="http://schemas.microsoft.com/office/powerpoint/2010/main" val="169978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minimum age if necessary.</a:t>
            </a:r>
          </a:p>
          <a:p>
            <a:endParaRPr lang="en-US" dirty="0"/>
          </a:p>
          <a:p>
            <a:r>
              <a:rPr lang="en-US" dirty="0"/>
              <a:t>We want to interview men and women who visit the venue but are not just there briefly—in other words, people who spend time there socializing for 20 minutes or more. At most venues, people will spend quite a bit of time, but if a place such as a shop is considered a venue for PLACE, some people may be there for only a few minutes to run an errand and therefore should not be included.</a:t>
            </a:r>
          </a:p>
          <a:p>
            <a:endParaRPr lang="en-US" dirty="0"/>
          </a:p>
          <a:p>
            <a:r>
              <a:rPr lang="en-US" dirty="0"/>
              <a:t>We will ask all men and women working on the night we are there to participate. Some women who work at venues also live there. This is an important group for HIV prevention and treatment.</a:t>
            </a:r>
          </a:p>
          <a:p>
            <a:endParaRPr lang="en-US" dirty="0"/>
          </a:p>
          <a:p>
            <a:r>
              <a:rPr lang="en-US" dirty="0"/>
              <a:t>Anyone 18 years old or older can participate. People 15, 16, or 17 years old may also participate, but only if they are not visiting the venue with their parents or other family members and if they are acting independently. Someone running an errand for a parent, for example, or out for a meal with their family would not be acting independently and therefore would not be eligible. But many times, people of 15 to 17 years visit venues on their own accord. They are eligible.</a:t>
            </a:r>
          </a:p>
          <a:p>
            <a:endParaRPr lang="en-US" dirty="0"/>
          </a:p>
          <a:p>
            <a:r>
              <a:rPr lang="en-US" dirty="0"/>
              <a:t>We will cover eligibility in more detail later.</a:t>
            </a:r>
          </a:p>
          <a:p>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6</a:t>
            </a:fld>
            <a:endParaRPr lang="en-US" dirty="0"/>
          </a:p>
        </p:txBody>
      </p:sp>
    </p:spTree>
    <p:extLst>
      <p:ext uri="{BB962C8B-B14F-4D97-AF65-F5344CB8AC3E}">
        <p14:creationId xmlns:p14="http://schemas.microsoft.com/office/powerpoint/2010/main" val="455618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provides another opportunity for interviewers to express any doubts they have about the form or the process.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52</a:t>
            </a:fld>
            <a:endParaRPr lang="en-US" dirty="0"/>
          </a:p>
        </p:txBody>
      </p:sp>
    </p:spTree>
    <p:extLst>
      <p:ext uri="{BB962C8B-B14F-4D97-AF65-F5344CB8AC3E}">
        <p14:creationId xmlns:p14="http://schemas.microsoft.com/office/powerpoint/2010/main" val="1510308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If using tablets, provide further slides here to explain how to do this. If paper questionnaires are used, delete this slide.</a:t>
            </a:r>
          </a:p>
          <a:p>
            <a:endParaRPr lang="en-US" i="1" dirty="0"/>
          </a:p>
          <a:p>
            <a:r>
              <a:rPr lang="en-US" i="1" dirty="0"/>
              <a:t>Note: This should include interviewers forming pairs and using tablets to administer Form C. They should practice using different responses in order to see where the skip patterns take them.</a:t>
            </a:r>
          </a:p>
        </p:txBody>
      </p:sp>
      <p:sp>
        <p:nvSpPr>
          <p:cNvPr id="4" name="Slide Number Placeholder 3"/>
          <p:cNvSpPr>
            <a:spLocks noGrp="1"/>
          </p:cNvSpPr>
          <p:nvPr>
            <p:ph type="sldNum" sz="quarter" idx="10"/>
          </p:nvPr>
        </p:nvSpPr>
        <p:spPr/>
        <p:txBody>
          <a:bodyPr/>
          <a:lstStyle/>
          <a:p>
            <a:fld id="{A5CEBB8E-D19A-41CC-A64B-7B655252FB9C}" type="slidenum">
              <a:rPr lang="en-US" smtClean="0"/>
              <a:pPr/>
              <a:t>53</a:t>
            </a:fld>
            <a:endParaRPr lang="en-US" dirty="0"/>
          </a:p>
        </p:txBody>
      </p:sp>
    </p:spTree>
    <p:extLst>
      <p:ext uri="{BB962C8B-B14F-4D97-AF65-F5344CB8AC3E}">
        <p14:creationId xmlns:p14="http://schemas.microsoft.com/office/powerpoint/2010/main" val="3633196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These slides assume that the interviewers have been trained in the content of Form C, the steps for interviewing individuals at venues, and the use of tablets for carrying out the Form C interview. It assumes there has been enough practice so that interviewers can practice in the community without much difficulty.</a:t>
            </a:r>
          </a:p>
          <a:p>
            <a:endParaRPr lang="en-US" i="1" dirty="0"/>
          </a:p>
          <a:p>
            <a:r>
              <a:rPr lang="en-US" i="1" dirty="0"/>
              <a:t>Note: If paper questionnaires are used instead of tablets or phones, this slide can be deleted.</a:t>
            </a:r>
          </a:p>
          <a:p>
            <a:endParaRPr lang="en-US" dirty="0"/>
          </a:p>
          <a:p>
            <a:r>
              <a:rPr lang="en-US" dirty="0"/>
              <a:t>We have already reviewed Form C on paper and on the tablets and practiced with each other. This includes recruitment and obtaining informed consent from the participant.</a:t>
            </a:r>
          </a:p>
        </p:txBody>
      </p:sp>
      <p:sp>
        <p:nvSpPr>
          <p:cNvPr id="4" name="Slide Number Placeholder 3"/>
          <p:cNvSpPr>
            <a:spLocks noGrp="1"/>
          </p:cNvSpPr>
          <p:nvPr>
            <p:ph type="sldNum" sz="quarter" idx="10"/>
          </p:nvPr>
        </p:nvSpPr>
        <p:spPr/>
        <p:txBody>
          <a:bodyPr/>
          <a:lstStyle/>
          <a:p>
            <a:fld id="{A5CEBB8E-D19A-41CC-A64B-7B655252FB9C}" type="slidenum">
              <a:rPr lang="en-US" smtClean="0"/>
              <a:pPr/>
              <a:t>54</a:t>
            </a:fld>
            <a:endParaRPr lang="en-US" dirty="0"/>
          </a:p>
        </p:txBody>
      </p:sp>
    </p:spTree>
    <p:extLst>
      <p:ext uri="{BB962C8B-B14F-4D97-AF65-F5344CB8AC3E}">
        <p14:creationId xmlns:p14="http://schemas.microsoft.com/office/powerpoint/2010/main" val="394286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Make sure interviewers have the tablets with Form C loaded or two blank paper Form Cs to complete during practice.</a:t>
            </a:r>
          </a:p>
          <a:p>
            <a:endParaRPr lang="en-US" i="1" dirty="0"/>
          </a:p>
          <a:p>
            <a:r>
              <a:rPr lang="en-US" i="1" dirty="0"/>
              <a:t>Note: The purpose of this activity is to give the interviewers a chance to practice the entire process of recruiting and interviewing individuals with Form C with people unfamiliar with the survey in the immediate vicinity of the training venue. Afterward, the group will discuss the process prior to going into the field for more practice. Supervisors and trainers accompany the interviewers outside.</a:t>
            </a:r>
          </a:p>
          <a:p>
            <a:endParaRPr lang="en-US" dirty="0"/>
          </a:p>
          <a:p>
            <a:r>
              <a:rPr lang="en-US" i="1" dirty="0"/>
              <a:t>Note: It is important to organize this activity by identifying in advance venues that will cooperate by permitting interviewers to practice. </a:t>
            </a:r>
          </a:p>
          <a:p>
            <a:endParaRPr lang="en-US" dirty="0"/>
          </a:p>
          <a:p>
            <a:r>
              <a:rPr lang="en-US" dirty="0"/>
              <a:t>We have practiced Form C interviews a few times now, but always with someone else on the PLACE team who knows the questions. Now we will practice with people in venues who are unfamiliar with PLACE. Each interviewer will recruit and interview two people. Interviewers will enter venues in pairs or in larger groups as assigned. We will not be testing for HIV, so do not read that portion of the fact sheet or ask if the respondent is willing to be tested. Mark “yes” and continue with the survey. The purpose of this is to practice the interview portion.</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55</a:t>
            </a:fld>
            <a:endParaRPr lang="en-US" dirty="0"/>
          </a:p>
        </p:txBody>
      </p:sp>
    </p:spTree>
    <p:extLst>
      <p:ext uri="{BB962C8B-B14F-4D97-AF65-F5344CB8AC3E}">
        <p14:creationId xmlns:p14="http://schemas.microsoft.com/office/powerpoint/2010/main" val="2064170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provides an opportunity for interviewers to share their first experiences with Individual interviews. Trainers can help problem-solve, give tips, and respond to doubts.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56</a:t>
            </a:fld>
            <a:endParaRPr lang="en-US" dirty="0"/>
          </a:p>
        </p:txBody>
      </p:sp>
    </p:spTree>
    <p:extLst>
      <p:ext uri="{BB962C8B-B14F-4D97-AF65-F5344CB8AC3E}">
        <p14:creationId xmlns:p14="http://schemas.microsoft.com/office/powerpoint/2010/main" val="2029641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57</a:t>
            </a:fld>
            <a:endParaRPr lang="en-US" dirty="0"/>
          </a:p>
        </p:txBody>
      </p:sp>
    </p:spTree>
    <p:extLst>
      <p:ext uri="{BB962C8B-B14F-4D97-AF65-F5344CB8AC3E}">
        <p14:creationId xmlns:p14="http://schemas.microsoft.com/office/powerpoint/2010/main" val="3338758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we do not want to violate the rights of anyone. Participation is voluntary. A potential respondent may feel pressured to obey if the owner wants him or her to participate. In this case, protect the person by having a conversation in a private location and pretending to conduct the interview.</a:t>
            </a:r>
          </a:p>
        </p:txBody>
      </p:sp>
      <p:sp>
        <p:nvSpPr>
          <p:cNvPr id="4" name="Slide Number Placeholder 3"/>
          <p:cNvSpPr>
            <a:spLocks noGrp="1"/>
          </p:cNvSpPr>
          <p:nvPr>
            <p:ph type="sldNum" sz="quarter" idx="10"/>
          </p:nvPr>
        </p:nvSpPr>
        <p:spPr/>
        <p:txBody>
          <a:bodyPr/>
          <a:lstStyle/>
          <a:p>
            <a:fld id="{A5CEBB8E-D19A-41CC-A64B-7B655252FB9C}" type="slidenum">
              <a:rPr lang="en-US" smtClean="0"/>
              <a:pPr/>
              <a:t>58</a:t>
            </a:fld>
            <a:endParaRPr lang="en-US" dirty="0"/>
          </a:p>
        </p:txBody>
      </p:sp>
    </p:spTree>
    <p:extLst>
      <p:ext uri="{BB962C8B-B14F-4D97-AF65-F5344CB8AC3E}">
        <p14:creationId xmlns:p14="http://schemas.microsoft.com/office/powerpoint/2010/main" val="461644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activity provides an opportunity for interviewers to critique recruitment and interview as carried out by a fellow interviewer. May do this more than once with different pairs of interviewers.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59</a:t>
            </a:fld>
            <a:endParaRPr lang="en-US" dirty="0"/>
          </a:p>
        </p:txBody>
      </p:sp>
    </p:spTree>
    <p:extLst>
      <p:ext uri="{BB962C8B-B14F-4D97-AF65-F5344CB8AC3E}">
        <p14:creationId xmlns:p14="http://schemas.microsoft.com/office/powerpoint/2010/main" val="3557354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Remember that we want to ask all workers to participate. They can refuse. Before arriving at each venue, the Fieldwork Supervisor has made contact with the venue manager and agreed upon a day and time to conduct the interviews and testing. The PLACE team’s arrival at the venue will not be a surprise to the person in charge.</a:t>
            </a:r>
          </a:p>
          <a:p>
            <a:endParaRPr lang="en-US" dirty="0"/>
          </a:p>
          <a:p>
            <a:r>
              <a:rPr lang="en-US" dirty="0"/>
              <a:t>If you do interviews at a venue with few people, you will interview all of them. The Fieldwork Supervisor will tell you what to do!</a:t>
            </a:r>
          </a:p>
          <a:p>
            <a:endParaRPr lang="en-US" dirty="0"/>
          </a:p>
          <a:p>
            <a:r>
              <a:rPr lang="en-US" dirty="0"/>
              <a:t>But if you do interviews at a venue with more people than you can interview, you must have a method to identify which people you ask to participate. In order to have good-quality information and results you can trust, you must select people in a planned way.</a:t>
            </a:r>
          </a:p>
          <a:p>
            <a:endParaRPr lang="en-US" dirty="0"/>
          </a:p>
          <a:p>
            <a:r>
              <a:rPr lang="en-US" dirty="0"/>
              <a:t>For PLACE, we select men and women randomly. Random selection ensures that results are representative of all people at the venue.</a:t>
            </a:r>
          </a:p>
          <a:p>
            <a:endParaRPr lang="en-US" dirty="0"/>
          </a:p>
          <a:p>
            <a:r>
              <a:rPr lang="en-US" dirty="0"/>
              <a:t>If the </a:t>
            </a:r>
            <a:r>
              <a:rPr lang="en-US" sz="1200" dirty="0"/>
              <a:t>Fieldwork Supervisor</a:t>
            </a:r>
            <a:r>
              <a:rPr lang="en-US" dirty="0"/>
              <a:t> tells you to, you will select people intentionally (or purposively), but only after meeting the target for random selection.</a:t>
            </a:r>
          </a:p>
        </p:txBody>
      </p:sp>
      <p:sp>
        <p:nvSpPr>
          <p:cNvPr id="4" name="Slide Number Placeholder 3"/>
          <p:cNvSpPr>
            <a:spLocks noGrp="1"/>
          </p:cNvSpPr>
          <p:nvPr>
            <p:ph type="sldNum" sz="quarter" idx="10"/>
          </p:nvPr>
        </p:nvSpPr>
        <p:spPr/>
        <p:txBody>
          <a:bodyPr/>
          <a:lstStyle/>
          <a:p>
            <a:fld id="{A5CEBB8E-D19A-41CC-A64B-7B655252FB9C}" type="slidenum">
              <a:rPr lang="en-US" smtClean="0"/>
              <a:pPr/>
              <a:t>60</a:t>
            </a:fld>
            <a:endParaRPr lang="en-US" dirty="0"/>
          </a:p>
        </p:txBody>
      </p:sp>
    </p:spTree>
    <p:extLst>
      <p:ext uri="{BB962C8B-B14F-4D97-AF65-F5344CB8AC3E}">
        <p14:creationId xmlns:p14="http://schemas.microsoft.com/office/powerpoint/2010/main" val="4205906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interviews at a venue with few people, you will interview all of them.</a:t>
            </a:r>
          </a:p>
          <a:p>
            <a:endParaRPr lang="en-US" dirty="0"/>
          </a:p>
          <a:p>
            <a:r>
              <a:rPr lang="en-US" dirty="0"/>
              <a:t>But if you do interviews at a venue with more people than you can interview, you must have a method to identify which people you ask to participate. In order to have good-quality information and results you can trust, you must select people in a planned way.</a:t>
            </a:r>
          </a:p>
          <a:p>
            <a:endParaRPr lang="en-US" dirty="0"/>
          </a:p>
          <a:p>
            <a:r>
              <a:rPr lang="en-US" dirty="0"/>
              <a:t>For PLACE, we select men and women randomly. Random selection ensures that results are representative of all people there. This is the primary way we will select patrons.</a:t>
            </a:r>
          </a:p>
        </p:txBody>
      </p:sp>
      <p:sp>
        <p:nvSpPr>
          <p:cNvPr id="4" name="Slide Number Placeholder 3"/>
          <p:cNvSpPr>
            <a:spLocks noGrp="1"/>
          </p:cNvSpPr>
          <p:nvPr>
            <p:ph type="sldNum" sz="quarter" idx="10"/>
          </p:nvPr>
        </p:nvSpPr>
        <p:spPr/>
        <p:txBody>
          <a:bodyPr/>
          <a:lstStyle/>
          <a:p>
            <a:fld id="{A5CEBB8E-D19A-41CC-A64B-7B655252FB9C}" type="slidenum">
              <a:rPr lang="en-US" smtClean="0"/>
              <a:pPr/>
              <a:t>61</a:t>
            </a:fld>
            <a:endParaRPr lang="en-US" dirty="0"/>
          </a:p>
        </p:txBody>
      </p:sp>
    </p:spTree>
    <p:extLst>
      <p:ext uri="{BB962C8B-B14F-4D97-AF65-F5344CB8AC3E}">
        <p14:creationId xmlns:p14="http://schemas.microsoft.com/office/powerpoint/2010/main" val="400854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Forms A and B, interviewers decided who would be a good informant. Interviews asked about venues and not about the informant’s own life.</a:t>
            </a:r>
          </a:p>
          <a:p>
            <a:endParaRPr lang="en-US" dirty="0"/>
          </a:p>
          <a:p>
            <a:r>
              <a:rPr lang="en-US" dirty="0"/>
              <a:t>Form C is different, in that it asks about a person’s own behavior and experiences. How a participant is identified is important. With several interviewers working at a venue at the same time, the Fieldwork Supervisor will coordinate who each interviewer recruits next. There will be a lot of communication between the supervisor and interviewers throughout a visit to a venue. Before and after each respondent has completed the process of HIV testing and the interview, the supervisor will check in with each interviewer.</a:t>
            </a:r>
          </a:p>
        </p:txBody>
      </p:sp>
      <p:sp>
        <p:nvSpPr>
          <p:cNvPr id="4" name="Slide Number Placeholder 3"/>
          <p:cNvSpPr>
            <a:spLocks noGrp="1"/>
          </p:cNvSpPr>
          <p:nvPr>
            <p:ph type="sldNum" sz="quarter" idx="10"/>
          </p:nvPr>
        </p:nvSpPr>
        <p:spPr/>
        <p:txBody>
          <a:bodyPr/>
          <a:lstStyle/>
          <a:p>
            <a:fld id="{A5CEBB8E-D19A-41CC-A64B-7B655252FB9C}" type="slidenum">
              <a:rPr lang="en-US" smtClean="0"/>
              <a:pPr/>
              <a:t>7</a:t>
            </a:fld>
            <a:endParaRPr lang="en-US" dirty="0"/>
          </a:p>
        </p:txBody>
      </p:sp>
    </p:spTree>
    <p:extLst>
      <p:ext uri="{BB962C8B-B14F-4D97-AF65-F5344CB8AC3E}">
        <p14:creationId xmlns:p14="http://schemas.microsoft.com/office/powerpoint/2010/main" val="2790307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how it is done.</a:t>
            </a:r>
          </a:p>
          <a:p>
            <a:endParaRPr lang="en-US" dirty="0"/>
          </a:p>
          <a:p>
            <a:r>
              <a:rPr lang="en-US" dirty="0"/>
              <a:t>Upon arrival at the venue, the </a:t>
            </a:r>
            <a:r>
              <a:rPr lang="en-US" sz="1200" dirty="0"/>
              <a:t>Fieldwork Supervisor</a:t>
            </a:r>
            <a:r>
              <a:rPr lang="en-US" dirty="0"/>
              <a:t> talks to the owner to tell them the group has arrived and what will happen. Sometimes the supervisor has already arranged with the venue owner to come at a certain time and day. </a:t>
            </a:r>
          </a:p>
          <a:p>
            <a:endParaRPr lang="en-US" dirty="0"/>
          </a:p>
          <a:p>
            <a:r>
              <a:rPr lang="en-US" dirty="0"/>
              <a:t>Then the supervisor walks around to look at the place so he/she can draw a picture.</a:t>
            </a:r>
          </a:p>
          <a:p>
            <a:endParaRPr lang="en-US" dirty="0"/>
          </a:p>
          <a:p>
            <a:r>
              <a:rPr lang="en-US" dirty="0"/>
              <a:t>At this time, the testers and counselors are setting up for their job.</a:t>
            </a:r>
          </a:p>
          <a:p>
            <a:endParaRPr lang="en-US" dirty="0"/>
          </a:p>
        </p:txBody>
      </p:sp>
      <p:sp>
        <p:nvSpPr>
          <p:cNvPr id="4" name="Slide Number Placeholder 3"/>
          <p:cNvSpPr>
            <a:spLocks noGrp="1"/>
          </p:cNvSpPr>
          <p:nvPr>
            <p:ph type="sldNum" sz="quarter" idx="10"/>
          </p:nvPr>
        </p:nvSpPr>
        <p:spPr/>
        <p:txBody>
          <a:bodyPr/>
          <a:lstStyle/>
          <a:p>
            <a:fld id="{6F5A942A-328B-44A5-BADC-F39FE11D24E0}" type="slidenum">
              <a:rPr lang="en-US" smtClean="0"/>
              <a:pPr/>
              <a:t>62</a:t>
            </a:fld>
            <a:endParaRPr lang="en-US" dirty="0"/>
          </a:p>
        </p:txBody>
      </p:sp>
    </p:spTree>
    <p:extLst>
      <p:ext uri="{BB962C8B-B14F-4D97-AF65-F5344CB8AC3E}">
        <p14:creationId xmlns:p14="http://schemas.microsoft.com/office/powerpoint/2010/main" val="1848999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Note: This example shows how a venue is divided</a:t>
            </a:r>
            <a:r>
              <a:rPr lang="en-US" i="1" baseline="0" dirty="0"/>
              <a:t> for 4 interviewers, each of whom will recruit 3 people. Change this slide to reflect targets and number of interviewers for this application of PLACE. </a:t>
            </a:r>
          </a:p>
          <a:p>
            <a:endParaRPr lang="en-US" baseline="0" dirty="0"/>
          </a:p>
          <a:p>
            <a:r>
              <a:rPr lang="en-US" baseline="0" dirty="0"/>
              <a:t>You can see that the drawing has 12 points drawn in different physical spaces in the venue. This ensures that not only people who are on the dance floor are recruited, for example. Instead, they are recruited from all areas of the venue, including near the bar and outside.</a:t>
            </a:r>
            <a:endParaRPr lang="en-US" dirty="0"/>
          </a:p>
        </p:txBody>
      </p:sp>
      <p:sp>
        <p:nvSpPr>
          <p:cNvPr id="4" name="Slide Number Placeholder 3"/>
          <p:cNvSpPr>
            <a:spLocks noGrp="1"/>
          </p:cNvSpPr>
          <p:nvPr>
            <p:ph type="sldNum" sz="quarter" idx="10"/>
          </p:nvPr>
        </p:nvSpPr>
        <p:spPr/>
        <p:txBody>
          <a:bodyPr/>
          <a:lstStyle/>
          <a:p>
            <a:fld id="{6F5A942A-328B-44A5-BADC-F39FE11D24E0}" type="slidenum">
              <a:rPr lang="en-US" smtClean="0"/>
              <a:pPr/>
              <a:t>63</a:t>
            </a:fld>
            <a:endParaRPr lang="en-US" dirty="0"/>
          </a:p>
        </p:txBody>
      </p:sp>
    </p:spTree>
    <p:extLst>
      <p:ext uri="{BB962C8B-B14F-4D97-AF65-F5344CB8AC3E}">
        <p14:creationId xmlns:p14="http://schemas.microsoft.com/office/powerpoint/2010/main" val="961791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if the protocol is different from what is described here.</a:t>
            </a:r>
          </a:p>
        </p:txBody>
      </p:sp>
      <p:sp>
        <p:nvSpPr>
          <p:cNvPr id="4" name="Slide Number Placeholder 3"/>
          <p:cNvSpPr>
            <a:spLocks noGrp="1"/>
          </p:cNvSpPr>
          <p:nvPr>
            <p:ph type="sldNum" sz="quarter" idx="10"/>
          </p:nvPr>
        </p:nvSpPr>
        <p:spPr/>
        <p:txBody>
          <a:bodyPr/>
          <a:lstStyle/>
          <a:p>
            <a:fld id="{A5CEBB8E-D19A-41CC-A64B-7B655252FB9C}" type="slidenum">
              <a:rPr lang="en-US" smtClean="0"/>
              <a:pPr/>
              <a:t>64</a:t>
            </a:fld>
            <a:endParaRPr lang="en-US" dirty="0"/>
          </a:p>
        </p:txBody>
      </p:sp>
    </p:spTree>
    <p:extLst>
      <p:ext uri="{BB962C8B-B14F-4D97-AF65-F5344CB8AC3E}">
        <p14:creationId xmlns:p14="http://schemas.microsoft.com/office/powerpoint/2010/main" val="3766530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Note: Demonstrate</a:t>
            </a:r>
            <a:r>
              <a:rPr lang="en-US" i="1" baseline="0" dirty="0"/>
              <a:t> this in the training room by drawing a picture, identifying points on the drawing, walking over to point #1, and selecting the person physically closest to that point. Then, explain that after the interview with #1, the interviewer checks in with the </a:t>
            </a:r>
            <a:r>
              <a:rPr lang="en-US" i="1" dirty="0"/>
              <a:t>Fieldwork Supervisor,</a:t>
            </a:r>
            <a:r>
              <a:rPr lang="en-US" i="1" baseline="0" dirty="0"/>
              <a:t> who may then tell the interviewer to go to point #2 to recruit the next participant. </a:t>
            </a:r>
          </a:p>
          <a:p>
            <a:endParaRPr lang="en-US" baseline="0" dirty="0"/>
          </a:p>
          <a:p>
            <a:r>
              <a:rPr lang="en-US" i="1" baseline="0" dirty="0"/>
              <a:t>READ SLIDE</a:t>
            </a:r>
          </a:p>
          <a:p>
            <a:endParaRPr lang="en-US" baseline="0" dirty="0"/>
          </a:p>
          <a:p>
            <a:r>
              <a:rPr lang="en-US" baseline="0" dirty="0"/>
              <a:t>In some cases, the nearest person may be one foot away. In others, the nearest person may be across the room. Either situation is okay, because the point in the venue was selected without taking into account where people were.</a:t>
            </a:r>
            <a:endParaRPr lang="en-US" dirty="0"/>
          </a:p>
        </p:txBody>
      </p:sp>
      <p:sp>
        <p:nvSpPr>
          <p:cNvPr id="4" name="Slide Number Placeholder 3"/>
          <p:cNvSpPr>
            <a:spLocks noGrp="1"/>
          </p:cNvSpPr>
          <p:nvPr>
            <p:ph type="sldNum" sz="quarter" idx="10"/>
          </p:nvPr>
        </p:nvSpPr>
        <p:spPr/>
        <p:txBody>
          <a:bodyPr/>
          <a:lstStyle/>
          <a:p>
            <a:fld id="{6F5A942A-328B-44A5-BADC-F39FE11D24E0}" type="slidenum">
              <a:rPr lang="en-US" smtClean="0"/>
              <a:pPr/>
              <a:t>65</a:t>
            </a:fld>
            <a:endParaRPr lang="en-US" dirty="0"/>
          </a:p>
        </p:txBody>
      </p:sp>
    </p:spTree>
    <p:extLst>
      <p:ext uri="{BB962C8B-B14F-4D97-AF65-F5344CB8AC3E}">
        <p14:creationId xmlns:p14="http://schemas.microsoft.com/office/powerpoint/2010/main" val="16168980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Communicating with the </a:t>
            </a:r>
            <a:r>
              <a:rPr lang="en-US" sz="1200" dirty="0"/>
              <a:t>Fieldwork Supervisor</a:t>
            </a:r>
            <a:r>
              <a:rPr lang="en-US" dirty="0"/>
              <a:t> before and after each interview is an important part of the interviewer’s responsibilities.</a:t>
            </a:r>
          </a:p>
          <a:p>
            <a:endParaRPr lang="en-US" dirty="0"/>
          </a:p>
          <a:p>
            <a:r>
              <a:rPr lang="en-US" dirty="0"/>
              <a:t>The </a:t>
            </a:r>
            <a:r>
              <a:rPr lang="en-US" sz="1200" dirty="0"/>
              <a:t>Fieldwork Supervisor</a:t>
            </a:r>
            <a:r>
              <a:rPr lang="en-US" dirty="0"/>
              <a:t> keeps track of how many male workers, female workers, male patrons, and female patrons are interviewed. It is important to follow the protocol for the number of male and female patrons interviewed at each venue, and because several interviewers work simultaneously, the supervisor is the key to making sure the target numbers are reached.</a:t>
            </a:r>
          </a:p>
        </p:txBody>
      </p:sp>
      <p:sp>
        <p:nvSpPr>
          <p:cNvPr id="4" name="Slide Number Placeholder 3"/>
          <p:cNvSpPr>
            <a:spLocks noGrp="1"/>
          </p:cNvSpPr>
          <p:nvPr>
            <p:ph type="sldNum" sz="quarter" idx="10"/>
          </p:nvPr>
        </p:nvSpPr>
        <p:spPr/>
        <p:txBody>
          <a:bodyPr/>
          <a:lstStyle/>
          <a:p>
            <a:fld id="{6F5A942A-328B-44A5-BADC-F39FE11D24E0}" type="slidenum">
              <a:rPr lang="en-US" smtClean="0"/>
              <a:pPr/>
              <a:t>66</a:t>
            </a:fld>
            <a:endParaRPr lang="en-US" dirty="0"/>
          </a:p>
        </p:txBody>
      </p:sp>
    </p:spTree>
    <p:extLst>
      <p:ext uri="{BB962C8B-B14F-4D97-AF65-F5344CB8AC3E}">
        <p14:creationId xmlns:p14="http://schemas.microsoft.com/office/powerpoint/2010/main" val="2862513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Have</a:t>
            </a:r>
            <a:r>
              <a:rPr lang="en-US" i="1" baseline="0" dirty="0"/>
              <a:t> participants practice the procedure of looking at a drawing, going to the predetermined point, and indicating who is closest to that point. No need to practice the informed consent process. Just focus on the method of random sampling.</a:t>
            </a:r>
          </a:p>
          <a:p>
            <a:endParaRPr lang="en-US" baseline="0" dirty="0"/>
          </a:p>
          <a:p>
            <a:r>
              <a:rPr lang="en-US" i="1" baseline="0" dirty="0"/>
              <a:t>Note: Go outside to a busy place and have each </a:t>
            </a:r>
            <a:r>
              <a:rPr lang="en-US" i="1" dirty="0"/>
              <a:t>Fieldwork Supervisor</a:t>
            </a:r>
            <a:r>
              <a:rPr lang="en-US" i="1" baseline="0" dirty="0"/>
              <a:t> draw the place and assign points. Then, the supervisor and one trainer can watch as each interviewer follows the instructions. The interviewer can then indicate who they would have selected for recruitment, by describing the person closest to the predetermined point.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F5A942A-328B-44A5-BADC-F39FE11D24E0}" type="slidenum">
              <a:rPr lang="en-US" smtClean="0"/>
              <a:pPr/>
              <a:t>67</a:t>
            </a:fld>
            <a:endParaRPr lang="en-US" dirty="0"/>
          </a:p>
        </p:txBody>
      </p:sp>
    </p:spTree>
    <p:extLst>
      <p:ext uri="{BB962C8B-B14F-4D97-AF65-F5344CB8AC3E}">
        <p14:creationId xmlns:p14="http://schemas.microsoft.com/office/powerpoint/2010/main" val="898271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chance that methods of participant selection may change for certain venues. So, the bottom line is that you must follow the Fieldwork Supervisor’s instructions.</a:t>
            </a:r>
          </a:p>
        </p:txBody>
      </p:sp>
      <p:sp>
        <p:nvSpPr>
          <p:cNvPr id="4" name="Slide Number Placeholder 3"/>
          <p:cNvSpPr>
            <a:spLocks noGrp="1"/>
          </p:cNvSpPr>
          <p:nvPr>
            <p:ph type="sldNum" sz="quarter" idx="10"/>
          </p:nvPr>
        </p:nvSpPr>
        <p:spPr/>
        <p:txBody>
          <a:bodyPr/>
          <a:lstStyle/>
          <a:p>
            <a:fld id="{A5CEBB8E-D19A-41CC-A64B-7B655252FB9C}" type="slidenum">
              <a:rPr lang="en-US" smtClean="0"/>
              <a:pPr/>
              <a:t>68</a:t>
            </a:fld>
            <a:endParaRPr lang="en-US" dirty="0"/>
          </a:p>
        </p:txBody>
      </p:sp>
    </p:spTree>
    <p:extLst>
      <p:ext uri="{BB962C8B-B14F-4D97-AF65-F5344CB8AC3E}">
        <p14:creationId xmlns:p14="http://schemas.microsoft.com/office/powerpoint/2010/main" val="3269304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Note: Adapt slide to represent plans for practice if different from those described here.</a:t>
            </a:r>
          </a:p>
          <a:p>
            <a:endParaRPr lang="en-US" i="1" dirty="0"/>
          </a:p>
          <a:p>
            <a:r>
              <a:rPr lang="en-US" i="1" dirty="0"/>
              <a:t>Note: The purpose of this activity is to give the interviewers a chance to practice the entire process of randomly recruiting and interviewing individuals in a setting that is like that of fieldwork. Two venues will provide different situations for the interviewers. Supervisors and trainers accompany the interviewers to the field. This activity must be planned in advance to identify venues near one another.</a:t>
            </a:r>
          </a:p>
          <a:p>
            <a:endParaRPr lang="en-US" dirty="0"/>
          </a:p>
          <a:p>
            <a:r>
              <a:rPr lang="en-US" dirty="0"/>
              <a:t>Now we will practice in a setting that is like what you will experience during fieldwork. As in fieldwork, you will visit each venue with a team and stay with the team until all work at that venue has been completed. </a:t>
            </a:r>
          </a:p>
          <a:p>
            <a:endParaRPr lang="en-US" dirty="0"/>
          </a:p>
          <a:p>
            <a:r>
              <a:rPr lang="en-US" dirty="0"/>
              <a:t>We are practicing only random sampling, recruitment, and Form C interviews; actual fieldwork will differ, in that the HIV testing component will be included and workers will be interviewed.</a:t>
            </a:r>
          </a:p>
          <a:p>
            <a:endParaRPr lang="en-US" dirty="0"/>
          </a:p>
          <a:p>
            <a:r>
              <a:rPr lang="en-US" i="1" dirty="0"/>
              <a:t>Note: The Fieldwork Supervisor or trainer who receives the completed forms must verify that the interviewer put his/her name on Form Cs if using paper. The Fieldwork Supervisors will review the forms and provide feedback to the interviewers.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69</a:t>
            </a:fld>
            <a:endParaRPr lang="en-US" dirty="0"/>
          </a:p>
        </p:txBody>
      </p:sp>
    </p:spTree>
    <p:extLst>
      <p:ext uri="{BB962C8B-B14F-4D97-AF65-F5344CB8AC3E}">
        <p14:creationId xmlns:p14="http://schemas.microsoft.com/office/powerpoint/2010/main" val="2888499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One copy of the Form C Quality Checklist is needed for each interviewer or trainer reviewing the completed forms. This checklist is in the PLACE Tool Kit, here: </a:t>
            </a:r>
            <a:r>
              <a:rPr lang="en-US" u="sng" dirty="0">
                <a:hlinkClick r:id="rId3"/>
              </a:rPr>
              <a:t>https://www.measureevaluation.org/resources/tools/hiv-aids/place</a:t>
            </a:r>
            <a:r>
              <a:rPr lang="en-US" dirty="0"/>
              <a:t>.</a:t>
            </a:r>
            <a:endParaRPr lang="en-US" i="1" dirty="0"/>
          </a:p>
          <a:p>
            <a:endParaRPr lang="en-US" dirty="0"/>
          </a:p>
          <a:p>
            <a:r>
              <a:rPr lang="en-US" dirty="0"/>
              <a:t>Now the Fieldwork Supervisors and other trainers will review the forms you completed in the field. They will be looking to make sure that the forms were filled in correctly (and that they can read what is written on paper forms). They will call you up one at a time to review your forms. Please wait patiently until this process is completed.</a:t>
            </a:r>
          </a:p>
          <a:p>
            <a:endParaRPr lang="en-US" dirty="0"/>
          </a:p>
          <a:p>
            <a:r>
              <a:rPr lang="en-US" i="1" dirty="0"/>
              <a:t>Note: For the review, a </a:t>
            </a:r>
            <a:r>
              <a:rPr lang="en-US" sz="1200" i="1" dirty="0"/>
              <a:t>Fieldwork Supervisor</a:t>
            </a:r>
            <a:r>
              <a:rPr lang="en-US" i="1" dirty="0"/>
              <a:t> or trainer sits beside the interviewer and looks at the completed forms. Use the Form C Quality Checklist to  guide the review process. Feedback should cover aspects of the work that the interviewers need to improve, as well as those that the interviewers handled well. </a:t>
            </a:r>
          </a:p>
        </p:txBody>
      </p:sp>
      <p:sp>
        <p:nvSpPr>
          <p:cNvPr id="4" name="Slide Number Placeholder 3"/>
          <p:cNvSpPr>
            <a:spLocks noGrp="1"/>
          </p:cNvSpPr>
          <p:nvPr>
            <p:ph type="sldNum" sz="quarter" idx="10"/>
          </p:nvPr>
        </p:nvSpPr>
        <p:spPr/>
        <p:txBody>
          <a:bodyPr/>
          <a:lstStyle/>
          <a:p>
            <a:fld id="{CC417D0B-DD11-46B7-A44F-173E306A20CB}" type="slidenum">
              <a:rPr lang="en-US" smtClean="0"/>
              <a:pPr/>
              <a:t>70</a:t>
            </a:fld>
            <a:endParaRPr lang="en-US" dirty="0"/>
          </a:p>
        </p:txBody>
      </p:sp>
    </p:spTree>
    <p:extLst>
      <p:ext uri="{BB962C8B-B14F-4D97-AF65-F5344CB8AC3E}">
        <p14:creationId xmlns:p14="http://schemas.microsoft.com/office/powerpoint/2010/main" val="3143932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provides an opportunity for interviewers to share their first experiences with individual interviews. Trainers can help problem-solve, give tips, and respond to doubts. After all forms are reviewed and feedback has been given individually, tell the group what was observed in the completed forms. Pointing out the errors of some interviewers (without naming names) can help others avoid the same errors.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71</a:t>
            </a:fld>
            <a:endParaRPr lang="en-US" dirty="0"/>
          </a:p>
        </p:txBody>
      </p:sp>
    </p:spTree>
    <p:extLst>
      <p:ext uri="{BB962C8B-B14F-4D97-AF65-F5344CB8AC3E}">
        <p14:creationId xmlns:p14="http://schemas.microsoft.com/office/powerpoint/2010/main" val="55146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Adapt slide if there are other plans for finding key populations to interview, such as oversampling.</a:t>
            </a:r>
          </a:p>
        </p:txBody>
      </p:sp>
      <p:sp>
        <p:nvSpPr>
          <p:cNvPr id="4" name="Slide Number Placeholder 3"/>
          <p:cNvSpPr>
            <a:spLocks noGrp="1"/>
          </p:cNvSpPr>
          <p:nvPr>
            <p:ph type="sldNum" sz="quarter" idx="10"/>
          </p:nvPr>
        </p:nvSpPr>
        <p:spPr/>
        <p:txBody>
          <a:bodyPr/>
          <a:lstStyle/>
          <a:p>
            <a:fld id="{A5CEBB8E-D19A-41CC-A64B-7B655252FB9C}" type="slidenum">
              <a:rPr lang="en-US" smtClean="0"/>
              <a:pPr/>
              <a:t>8</a:t>
            </a:fld>
            <a:endParaRPr lang="en-US" dirty="0"/>
          </a:p>
        </p:txBody>
      </p:sp>
    </p:spTree>
    <p:extLst>
      <p:ext uri="{BB962C8B-B14F-4D97-AF65-F5344CB8AC3E}">
        <p14:creationId xmlns:p14="http://schemas.microsoft.com/office/powerpoint/2010/main" val="12967455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a:t>Note: This second practice in the community might not be necessary, depending on interviewer skill. If there are any issues with following instructions for randomly selecting participants and carrying out the Form C interview, carry out this second round of training.</a:t>
            </a:r>
          </a:p>
          <a:p>
            <a:endParaRPr lang="en-US" i="1" dirty="0"/>
          </a:p>
          <a:p>
            <a:r>
              <a:rPr lang="en-US" i="1" dirty="0"/>
              <a:t>Note: Adapt slide to represent plans for practice if different from those described here.</a:t>
            </a:r>
          </a:p>
          <a:p>
            <a:endParaRPr lang="en-US" i="1" dirty="0"/>
          </a:p>
          <a:p>
            <a:r>
              <a:rPr lang="en-US" i="1" dirty="0"/>
              <a:t>Note: The purpose of this activity is to give the interviewers a chance to practice the entire process of randomly recruiting and interviewing individuals after receiving feedback. Two venues will provide different situations for the interviewers. Fieldwork Supervisors and trainers accompany the interviewers to the field. Trainers can provide a venue for each team of interviewers. This activity must be planned in advance to identify venues near one another.</a:t>
            </a:r>
          </a:p>
          <a:p>
            <a:endParaRPr lang="en-US" dirty="0"/>
          </a:p>
          <a:p>
            <a:r>
              <a:rPr lang="en-US" dirty="0"/>
              <a:t>Now we will practice fieldwork again so that you can put in practice what you learned from the first experience and from the feedback and discussion.</a:t>
            </a:r>
          </a:p>
          <a:p>
            <a:endParaRPr lang="en-US" dirty="0"/>
          </a:p>
          <a:p>
            <a:r>
              <a:rPr lang="en-US" dirty="0"/>
              <a:t>We are practicing only random sampling, recruitment, and Form C interviews; fieldwork will differ in that the HIV testing component will be included.</a:t>
            </a:r>
          </a:p>
          <a:p>
            <a:endParaRPr lang="en-US" dirty="0"/>
          </a:p>
          <a:p>
            <a:r>
              <a:rPr lang="en-US" i="1" dirty="0"/>
              <a:t>Note: The Fieldwork Supervisor or trainer who receives the completed forms must verify that the interviewer put his/her name on Form Cs if using paper. The Fieldwork Supervisors will review the forms and provide feedback to the interviewers.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72</a:t>
            </a:fld>
            <a:endParaRPr lang="en-US" dirty="0"/>
          </a:p>
        </p:txBody>
      </p:sp>
    </p:spTree>
    <p:extLst>
      <p:ext uri="{BB962C8B-B14F-4D97-AF65-F5344CB8AC3E}">
        <p14:creationId xmlns:p14="http://schemas.microsoft.com/office/powerpoint/2010/main" val="11531289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One copy of the Form C Quality Checklist (from the PLACE Tool Kit, online) is needed for each interviewer or trainer reviewing completed forms.</a:t>
            </a:r>
          </a:p>
          <a:p>
            <a:endParaRPr lang="en-US" dirty="0"/>
          </a:p>
          <a:p>
            <a:r>
              <a:rPr lang="en-US" dirty="0"/>
              <a:t>Now the </a:t>
            </a:r>
            <a:r>
              <a:rPr lang="en-US" sz="1200" dirty="0"/>
              <a:t>Fieldwork Supervisors</a:t>
            </a:r>
            <a:r>
              <a:rPr lang="en-US" dirty="0"/>
              <a:t> and other trainers will review the forms you completed in the field. They will be looking to make sure that the form was filled in correctly (and that they can read what is written on paper forms). They will call you up one at a time to review your forms. Please wait patiently until this process is completed.</a:t>
            </a:r>
          </a:p>
          <a:p>
            <a:endParaRPr lang="en-US" dirty="0"/>
          </a:p>
          <a:p>
            <a:r>
              <a:rPr lang="en-US" i="1" dirty="0"/>
              <a:t>Note: For the review, a </a:t>
            </a:r>
            <a:r>
              <a:rPr lang="en-US" sz="1200" i="1" dirty="0"/>
              <a:t>Fieldwork Supervisor</a:t>
            </a:r>
            <a:r>
              <a:rPr lang="en-US" i="1" dirty="0"/>
              <a:t> or trainer sits beside the interviewer and looks at the completed forms. Use the Form C Quality Checklist to  guide the review process. Feedback should cover aspects of the work that the interviewers need to improve, as well as those that the interviewers handled well. After all forms are reviewed, tell the group what was observed in the completed forms. Pointing out errors of some individuals (without naming names) can help others avoid the same errors.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73</a:t>
            </a:fld>
            <a:endParaRPr lang="en-US" dirty="0"/>
          </a:p>
        </p:txBody>
      </p:sp>
    </p:spTree>
    <p:extLst>
      <p:ext uri="{BB962C8B-B14F-4D97-AF65-F5344CB8AC3E}">
        <p14:creationId xmlns:p14="http://schemas.microsoft.com/office/powerpoint/2010/main" val="3675863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provides an opportunity for interviewers to share their first experiences with individual interviews. Trainers can help problem-solve, give tips, and respond to doubts. After all forms are reviewed and feedback has been given individually, tell the group what was observed in the completed forms. Pointing out errors of some interviewers (without naming names) can help others avoid the same errors.</a:t>
            </a:r>
          </a:p>
        </p:txBody>
      </p:sp>
      <p:sp>
        <p:nvSpPr>
          <p:cNvPr id="4" name="Slide Number Placeholder 3"/>
          <p:cNvSpPr>
            <a:spLocks noGrp="1"/>
          </p:cNvSpPr>
          <p:nvPr>
            <p:ph type="sldNum" sz="quarter" idx="10"/>
          </p:nvPr>
        </p:nvSpPr>
        <p:spPr/>
        <p:txBody>
          <a:bodyPr/>
          <a:lstStyle/>
          <a:p>
            <a:fld id="{CC417D0B-DD11-46B7-A44F-173E306A20CB}" type="slidenum">
              <a:rPr lang="en-US" smtClean="0"/>
              <a:pPr/>
              <a:t>74</a:t>
            </a:fld>
            <a:endParaRPr lang="en-US" dirty="0"/>
          </a:p>
        </p:txBody>
      </p:sp>
    </p:spTree>
    <p:extLst>
      <p:ext uri="{BB962C8B-B14F-4D97-AF65-F5344CB8AC3E}">
        <p14:creationId xmlns:p14="http://schemas.microsoft.com/office/powerpoint/2010/main" val="34405238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if never using purposive sampling, delete slide, or edit it to reflect types of populations that will be oversampled by selecting them intentionally. If not using community mobilizers, delete last bullet point.</a:t>
            </a:r>
          </a:p>
          <a:p>
            <a:endParaRPr lang="en-US" i="1" dirty="0"/>
          </a:p>
          <a:p>
            <a:r>
              <a:rPr lang="en-US" i="1" dirty="0"/>
              <a:t>READ SLIDE</a:t>
            </a:r>
          </a:p>
          <a:p>
            <a:endParaRPr lang="en-US" dirty="0"/>
          </a:p>
          <a:p>
            <a:r>
              <a:rPr lang="en-US" dirty="0"/>
              <a:t>Check to make sure the person you intentionally select has not already been interviewed.</a:t>
            </a:r>
          </a:p>
          <a:p>
            <a:endParaRPr lang="en-US" dirty="0"/>
          </a:p>
          <a:p>
            <a:r>
              <a:rPr lang="en-US" dirty="0"/>
              <a:t>It may be difficult to identify members of key populations. This is why we will be accompanied by members of key populations. We call them community mobilizers. They can help identify and recruit members of key populations who are more likely to participate if approached first by a member of their community.</a:t>
            </a:r>
          </a:p>
        </p:txBody>
      </p:sp>
      <p:sp>
        <p:nvSpPr>
          <p:cNvPr id="4" name="Slide Number Placeholder 3"/>
          <p:cNvSpPr>
            <a:spLocks noGrp="1"/>
          </p:cNvSpPr>
          <p:nvPr>
            <p:ph type="sldNum" sz="quarter" idx="10"/>
          </p:nvPr>
        </p:nvSpPr>
        <p:spPr/>
        <p:txBody>
          <a:bodyPr/>
          <a:lstStyle/>
          <a:p>
            <a:fld id="{A5CEBB8E-D19A-41CC-A64B-7B655252FB9C}" type="slidenum">
              <a:rPr lang="en-US" smtClean="0"/>
              <a:pPr/>
              <a:t>75</a:t>
            </a:fld>
            <a:endParaRPr lang="en-US" dirty="0"/>
          </a:p>
        </p:txBody>
      </p:sp>
    </p:spTree>
    <p:extLst>
      <p:ext uri="{BB962C8B-B14F-4D97-AF65-F5344CB8AC3E}">
        <p14:creationId xmlns:p14="http://schemas.microsoft.com/office/powerpoint/2010/main" val="21217372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on completing the PLACE training!</a:t>
            </a:r>
          </a:p>
          <a:p>
            <a:endParaRPr lang="en-US" dirty="0"/>
          </a:p>
          <a:p>
            <a:r>
              <a:rPr lang="en-US" dirty="0"/>
              <a:t>We covered a lot of information over several days. </a:t>
            </a:r>
          </a:p>
        </p:txBody>
      </p:sp>
      <p:sp>
        <p:nvSpPr>
          <p:cNvPr id="4" name="Slide Number Placeholder 3"/>
          <p:cNvSpPr>
            <a:spLocks noGrp="1"/>
          </p:cNvSpPr>
          <p:nvPr>
            <p:ph type="sldNum" sz="quarter" idx="10"/>
          </p:nvPr>
        </p:nvSpPr>
        <p:spPr/>
        <p:txBody>
          <a:bodyPr/>
          <a:lstStyle/>
          <a:p>
            <a:fld id="{A5CEBB8E-D19A-41CC-A64B-7B655252FB9C}" type="slidenum">
              <a:rPr lang="en-US" smtClean="0"/>
              <a:pPr/>
              <a:t>76</a:t>
            </a:fld>
            <a:endParaRPr lang="en-US" dirty="0"/>
          </a:p>
        </p:txBody>
      </p:sp>
    </p:spTree>
    <p:extLst>
      <p:ext uri="{BB962C8B-B14F-4D97-AF65-F5344CB8AC3E}">
        <p14:creationId xmlns:p14="http://schemas.microsoft.com/office/powerpoint/2010/main" val="12067987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77</a:t>
            </a:fld>
            <a:endParaRPr lang="en-US" dirty="0"/>
          </a:p>
        </p:txBody>
      </p:sp>
    </p:spTree>
    <p:extLst>
      <p:ext uri="{BB962C8B-B14F-4D97-AF65-F5344CB8AC3E}">
        <p14:creationId xmlns:p14="http://schemas.microsoft.com/office/powerpoint/2010/main" val="227713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5CEBB8E-D19A-41CC-A64B-7B655252FB9C}" type="slidenum">
              <a:rPr lang="en-US" smtClean="0"/>
              <a:pPr/>
              <a:t>9</a:t>
            </a:fld>
            <a:endParaRPr lang="en-US" dirty="0"/>
          </a:p>
        </p:txBody>
      </p:sp>
    </p:spTree>
    <p:extLst>
      <p:ext uri="{BB962C8B-B14F-4D97-AF65-F5344CB8AC3E}">
        <p14:creationId xmlns:p14="http://schemas.microsoft.com/office/powerpoint/2010/main" val="87602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Note: Adapt to reflect agreed-upon steps. If not using incentives, delete step 10.</a:t>
            </a:r>
          </a:p>
          <a:p>
            <a:endParaRPr lang="en-US" i="1" dirty="0"/>
          </a:p>
          <a:p>
            <a:r>
              <a:rPr lang="en-US" i="1" dirty="0"/>
              <a:t>READ SLIDE</a:t>
            </a:r>
          </a:p>
          <a:p>
            <a:endParaRPr lang="en-US" dirty="0"/>
          </a:p>
          <a:p>
            <a:r>
              <a:rPr lang="en-US" dirty="0"/>
              <a:t>We will go over all of this in more detail and you will be given a copy of these instructions to carry with you. </a:t>
            </a:r>
          </a:p>
          <a:p>
            <a:endParaRPr lang="en-US" dirty="0"/>
          </a:p>
        </p:txBody>
      </p:sp>
      <p:sp>
        <p:nvSpPr>
          <p:cNvPr id="4" name="Slide Number Placeholder 3"/>
          <p:cNvSpPr>
            <a:spLocks noGrp="1"/>
          </p:cNvSpPr>
          <p:nvPr>
            <p:ph type="sldNum" sz="quarter" idx="10"/>
          </p:nvPr>
        </p:nvSpPr>
        <p:spPr/>
        <p:txBody>
          <a:bodyPr/>
          <a:lstStyle/>
          <a:p>
            <a:fld id="{CC417D0B-DD11-46B7-A44F-173E306A20CB}" type="slidenum">
              <a:rPr lang="en-US" smtClean="0"/>
              <a:pPr/>
              <a:t>10</a:t>
            </a:fld>
            <a:endParaRPr lang="en-US" dirty="0"/>
          </a:p>
        </p:txBody>
      </p:sp>
    </p:spTree>
    <p:extLst>
      <p:ext uri="{BB962C8B-B14F-4D97-AF65-F5344CB8AC3E}">
        <p14:creationId xmlns:p14="http://schemas.microsoft.com/office/powerpoint/2010/main" val="321908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object 9"/>
          <p:cNvSpPr txBox="1"/>
          <p:nvPr/>
        </p:nvSpPr>
        <p:spPr>
          <a:xfrm>
            <a:off x="4087092" y="4034119"/>
            <a:ext cx="4084781" cy="1095428"/>
          </a:xfrm>
          <a:prstGeom prst="rect">
            <a:avLst/>
          </a:prstGeom>
        </p:spPr>
        <p:txBody>
          <a:bodyPr vert="horz" wrap="square" lIns="0" tIns="0" rIns="0" bIns="0" rtlCol="0">
            <a:spAutoFit/>
          </a:bodyPr>
          <a:lstStyle/>
          <a:p>
            <a:pPr marL="8405">
              <a:lnSpc>
                <a:spcPts val="1489"/>
              </a:lnSpc>
            </a:pPr>
            <a:r>
              <a:rPr sz="1059" dirty="0">
                <a:solidFill>
                  <a:srgbClr val="00637E"/>
                </a:solidFill>
                <a:latin typeface="Century Gothic" panose="020B0502020202020204" pitchFamily="34" charset="0"/>
                <a:cs typeface="Futura LT Pro Book"/>
              </a:rPr>
              <a:t>Author Name and Degree Here</a:t>
            </a:r>
          </a:p>
          <a:p>
            <a:pPr marL="8405">
              <a:lnSpc>
                <a:spcPts val="1489"/>
              </a:lnSpc>
            </a:pPr>
            <a:r>
              <a:rPr sz="1059" b="1" dirty="0">
                <a:solidFill>
                  <a:srgbClr val="00637E"/>
                </a:solidFill>
                <a:latin typeface="Century Gothic" panose="020B0502020202020204" pitchFamily="34" charset="0"/>
                <a:cs typeface="Futura LT Pro Book"/>
              </a:rPr>
              <a:t>MEASURE Evaluation</a:t>
            </a:r>
            <a:endParaRPr sz="1059" dirty="0">
              <a:solidFill>
                <a:srgbClr val="00637E"/>
              </a:solidFill>
              <a:latin typeface="Century Gothic" panose="020B0502020202020204" pitchFamily="34" charset="0"/>
              <a:cs typeface="Futura LT Pro Book"/>
            </a:endParaRPr>
          </a:p>
          <a:p>
            <a:pPr marL="8405">
              <a:lnSpc>
                <a:spcPct val="100000"/>
              </a:lnSpc>
            </a:pPr>
            <a:r>
              <a:rPr sz="1059" dirty="0">
                <a:solidFill>
                  <a:srgbClr val="00637E"/>
                </a:solidFill>
                <a:latin typeface="Century Gothic" panose="020B0502020202020204" pitchFamily="34" charset="0"/>
                <a:cs typeface="Futura LT Pro Book"/>
              </a:rPr>
              <a:t>Your organization here</a:t>
            </a:r>
          </a:p>
          <a:p>
            <a:pPr>
              <a:lnSpc>
                <a:spcPct val="100000"/>
              </a:lnSpc>
              <a:spcBef>
                <a:spcPts val="30"/>
              </a:spcBef>
            </a:pPr>
            <a:endParaRPr sz="1059" dirty="0">
              <a:solidFill>
                <a:srgbClr val="00637E"/>
              </a:solidFill>
              <a:latin typeface="Century Gothic" panose="020B0502020202020204" pitchFamily="34" charset="0"/>
              <a:cs typeface="Times New Roman"/>
            </a:endParaRPr>
          </a:p>
          <a:p>
            <a:pPr marL="8405">
              <a:lnSpc>
                <a:spcPts val="1456"/>
              </a:lnSpc>
            </a:pPr>
            <a:r>
              <a:rPr lang="en-US" sz="1059" dirty="0">
                <a:solidFill>
                  <a:srgbClr val="00637E"/>
                </a:solidFill>
                <a:latin typeface="Century Gothic" panose="020B0502020202020204" pitchFamily="34" charset="0"/>
                <a:cs typeface="Futura LT Pro Book"/>
              </a:rPr>
              <a:t>Date for presentation</a:t>
            </a:r>
            <a:r>
              <a:rPr lang="en-US" sz="1059" baseline="0" dirty="0">
                <a:solidFill>
                  <a:srgbClr val="00637E"/>
                </a:solidFill>
                <a:latin typeface="Century Gothic" panose="020B0502020202020204" pitchFamily="34" charset="0"/>
                <a:cs typeface="Futura LT Pro Book"/>
              </a:rPr>
              <a:t> if necessary</a:t>
            </a:r>
            <a:endParaRPr sz="1059" dirty="0">
              <a:solidFill>
                <a:srgbClr val="00637E"/>
              </a:solidFill>
              <a:latin typeface="Century Gothic" panose="020B0502020202020204" pitchFamily="34" charset="0"/>
              <a:cs typeface="Futura LT Pro Book"/>
            </a:endParaRPr>
          </a:p>
          <a:p>
            <a:pPr marL="8405">
              <a:lnSpc>
                <a:spcPts val="1456"/>
              </a:lnSpc>
            </a:pPr>
            <a:r>
              <a:rPr lang="en-US" sz="1059" b="1" dirty="0">
                <a:solidFill>
                  <a:srgbClr val="00637E"/>
                </a:solidFill>
                <a:latin typeface="Century Gothic" panose="020B0502020202020204" pitchFamily="34" charset="0"/>
                <a:cs typeface="Futura LT Pro Book"/>
              </a:rPr>
              <a:t>Name of meeting</a:t>
            </a:r>
            <a:endParaRPr sz="1059" dirty="0">
              <a:solidFill>
                <a:srgbClr val="00637E"/>
              </a:solidFill>
              <a:latin typeface="Century Gothic" panose="020B0502020202020204" pitchFamily="34" charset="0"/>
              <a:cs typeface="Futura LT Pro Book"/>
            </a:endParaRPr>
          </a:p>
        </p:txBody>
      </p:sp>
      <p:sp>
        <p:nvSpPr>
          <p:cNvPr id="13" name="Rectangle 12"/>
          <p:cNvSpPr>
            <a:spLocks noChangeArrowheads="1"/>
          </p:cNvSpPr>
          <p:nvPr/>
        </p:nvSpPr>
        <p:spPr bwMode="auto">
          <a:xfrm>
            <a:off x="-2404276" y="6424332"/>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2" name="AutoShape 2" descr="Related image">
            <a:extLst>
              <a:ext uri="{FF2B5EF4-FFF2-40B4-BE49-F238E27FC236}">
                <a16:creationId xmlns:a16="http://schemas.microsoft.com/office/drawing/2014/main" id="{BAE2467A-8AF6-4558-9AA7-F32A9E6AF2F0}"/>
              </a:ext>
            </a:extLst>
          </p:cNvPr>
          <p:cNvSpPr>
            <a:spLocks noChangeAspect="1" noChangeArrowheads="1"/>
          </p:cNvSpPr>
          <p:nvPr/>
        </p:nvSpPr>
        <p:spPr bwMode="auto">
          <a:xfrm>
            <a:off x="4433455" y="3294530"/>
            <a:ext cx="277091"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512" tIns="30256" rIns="60512" bIns="30256" numCol="1" anchor="t" anchorCtr="0" compatLnSpc="1">
            <a:prstTxWarp prst="textNoShape">
              <a:avLst/>
            </a:prstTxWarp>
          </a:bodyPr>
          <a:lstStyle/>
          <a:p>
            <a:endParaRPr lang="en-US" sz="1191" dirty="0"/>
          </a:p>
        </p:txBody>
      </p:sp>
      <p:sp>
        <p:nvSpPr>
          <p:cNvPr id="14" name="object 5">
            <a:extLst>
              <a:ext uri="{FF2B5EF4-FFF2-40B4-BE49-F238E27FC236}">
                <a16:creationId xmlns:a16="http://schemas.microsoft.com/office/drawing/2014/main" id="{B8D11678-8078-4E16-812A-24F8ADD4F289}"/>
              </a:ext>
            </a:extLst>
          </p:cNvPr>
          <p:cNvSpPr/>
          <p:nvPr userDrawn="1"/>
        </p:nvSpPr>
        <p:spPr>
          <a:xfrm>
            <a:off x="0" y="1441426"/>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15" name="object 3">
            <a:extLst>
              <a:ext uri="{FF2B5EF4-FFF2-40B4-BE49-F238E27FC236}">
                <a16:creationId xmlns:a16="http://schemas.microsoft.com/office/drawing/2014/main" id="{07812333-E900-47AE-BC68-A0BAF95DB30B}"/>
              </a:ext>
            </a:extLst>
          </p:cNvPr>
          <p:cNvSpPr/>
          <p:nvPr userDrawn="1"/>
        </p:nvSpPr>
        <p:spPr>
          <a:xfrm>
            <a:off x="0" y="-9836"/>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11" name="object 8"/>
          <p:cNvSpPr txBox="1"/>
          <p:nvPr/>
        </p:nvSpPr>
        <p:spPr>
          <a:xfrm>
            <a:off x="609601" y="1066800"/>
            <a:ext cx="6705600" cy="3116238"/>
          </a:xfrm>
          <a:prstGeom prst="rect">
            <a:avLst/>
          </a:prstGeom>
        </p:spPr>
        <p:txBody>
          <a:bodyPr vert="horz" wrap="square" lIns="0" tIns="0" rIns="0" bIns="0" rtlCol="0">
            <a:spAutoFit/>
          </a:bodyPr>
          <a:lstStyle/>
          <a:p>
            <a:pPr marL="8405">
              <a:lnSpc>
                <a:spcPts val="4000"/>
              </a:lnSpc>
            </a:pPr>
            <a:r>
              <a:rPr lang="en-US" sz="3600" b="1" dirty="0">
                <a:solidFill>
                  <a:schemeClr val="bg1"/>
                </a:solidFill>
                <a:latin typeface="Century Gothic" panose="020B0502020202020204" pitchFamily="34" charset="0"/>
              </a:rPr>
              <a:t>PLACE Tool Kit</a:t>
            </a:r>
            <a:br>
              <a:rPr lang="en-US" sz="3600" b="1" dirty="0">
                <a:solidFill>
                  <a:schemeClr val="bg1"/>
                </a:solidFill>
                <a:latin typeface="Century Gothic" panose="020B0502020202020204" pitchFamily="34" charset="0"/>
              </a:rPr>
            </a:br>
            <a:r>
              <a:rPr lang="en-US" sz="3600" b="1" dirty="0">
                <a:solidFill>
                  <a:schemeClr val="bg1"/>
                </a:solidFill>
                <a:latin typeface="Century Gothic" panose="020B0502020202020204" pitchFamily="34" charset="0"/>
              </a:rPr>
              <a:t>Interviews with Patrons and Workers (Level 3) </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Using PLACE Form C:</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Interviewer Training</a:t>
            </a:r>
            <a:endParaRPr lang="en-US" sz="3600" dirty="0">
              <a:solidFill>
                <a:schemeClr val="bg1"/>
              </a:solidFill>
              <a:latin typeface="Century Gothic" panose="020B0502020202020204" pitchFamily="34" charset="0"/>
              <a:cs typeface="Gill Sans MT"/>
            </a:endParaRPr>
          </a:p>
          <a:p>
            <a:pPr marL="8405">
              <a:lnSpc>
                <a:spcPts val="4298"/>
              </a:lnSpc>
            </a:pPr>
            <a:endParaRPr lang="en-US" sz="3600" dirty="0">
              <a:solidFill>
                <a:schemeClr val="bg1"/>
              </a:solidFill>
              <a:latin typeface="Century Gothic" panose="020B0502020202020204" pitchFamily="34" charset="0"/>
              <a:cs typeface="Gill Sans MT"/>
            </a:endParaRPr>
          </a:p>
        </p:txBody>
      </p:sp>
      <p:sp>
        <p:nvSpPr>
          <p:cNvPr id="3" name="TextBox 2">
            <a:extLst>
              <a:ext uri="{FF2B5EF4-FFF2-40B4-BE49-F238E27FC236}">
                <a16:creationId xmlns:a16="http://schemas.microsoft.com/office/drawing/2014/main" id="{90E5F431-8906-417E-9077-6FE46247E106}"/>
              </a:ext>
            </a:extLst>
          </p:cNvPr>
          <p:cNvSpPr txBox="1"/>
          <p:nvPr userDrawn="1"/>
        </p:nvSpPr>
        <p:spPr>
          <a:xfrm>
            <a:off x="4815610" y="3903436"/>
            <a:ext cx="4084781" cy="1980029"/>
          </a:xfrm>
          <a:prstGeom prst="rect">
            <a:avLst/>
          </a:prstGeom>
          <a:noFill/>
        </p:spPr>
        <p:txBody>
          <a:bodyPr wrap="square" rtlCol="0">
            <a:spAutoFit/>
          </a:bodyPr>
          <a:lstStyle/>
          <a:p>
            <a:pPr marL="8405">
              <a:lnSpc>
                <a:spcPts val="2000"/>
              </a:lnSpc>
              <a:spcAft>
                <a:spcPts val="600"/>
              </a:spcAft>
            </a:pPr>
            <a:r>
              <a:rPr lang="en-US" sz="1800" dirty="0">
                <a:solidFill>
                  <a:schemeClr val="bg1"/>
                </a:solidFill>
                <a:latin typeface="Century Gothic" panose="020B0502020202020204" pitchFamily="34" charset="0"/>
                <a:cs typeface="Futura LT Pro Book"/>
              </a:rPr>
              <a:t>Presenter name and degree here</a:t>
            </a:r>
          </a:p>
          <a:p>
            <a:pPr marL="8405">
              <a:lnSpc>
                <a:spcPts val="2000"/>
              </a:lnSpc>
              <a:spcAft>
                <a:spcPts val="600"/>
              </a:spcAft>
            </a:pPr>
            <a:r>
              <a:rPr lang="en-US" sz="1800" dirty="0">
                <a:solidFill>
                  <a:schemeClr val="bg1"/>
                </a:solidFill>
                <a:latin typeface="Century Gothic" panose="020B0502020202020204" pitchFamily="34" charset="0"/>
                <a:cs typeface="Futura LT Pro Book"/>
              </a:rPr>
              <a:t>Your organization here</a:t>
            </a:r>
          </a:p>
          <a:p>
            <a:pPr>
              <a:lnSpc>
                <a:spcPct val="100000"/>
              </a:lnSpc>
              <a:spcBef>
                <a:spcPts val="30"/>
              </a:spcBef>
            </a:pPr>
            <a:endParaRPr lang="en-US" sz="1800" dirty="0">
              <a:solidFill>
                <a:schemeClr val="bg1"/>
              </a:solidFill>
              <a:latin typeface="Century Gothic" panose="020B0502020202020204" pitchFamily="34" charset="0"/>
              <a:cs typeface="Times New Roman"/>
            </a:endParaRPr>
          </a:p>
          <a:p>
            <a:pPr marL="8405">
              <a:lnSpc>
                <a:spcPts val="2000"/>
              </a:lnSpc>
              <a:spcAft>
                <a:spcPts val="600"/>
              </a:spcAft>
            </a:pPr>
            <a:r>
              <a:rPr lang="en-US" sz="1800" dirty="0">
                <a:solidFill>
                  <a:schemeClr val="bg1"/>
                </a:solidFill>
                <a:latin typeface="Century Gothic" panose="020B0502020202020204" pitchFamily="34" charset="0"/>
                <a:cs typeface="Futura LT Pro Book"/>
              </a:rPr>
              <a:t>Date of  presentation</a:t>
            </a:r>
          </a:p>
          <a:p>
            <a:pPr marL="8405">
              <a:lnSpc>
                <a:spcPts val="2000"/>
              </a:lnSpc>
              <a:spcAft>
                <a:spcPts val="600"/>
              </a:spcAft>
            </a:pPr>
            <a:r>
              <a:rPr lang="en-US" sz="1800" b="1" dirty="0">
                <a:solidFill>
                  <a:schemeClr val="bg1"/>
                </a:solidFill>
                <a:latin typeface="Century Gothic" panose="020B0502020202020204" pitchFamily="34" charset="0"/>
                <a:cs typeface="Futura LT Pro Book"/>
              </a:rPr>
              <a:t>Name of meeting</a:t>
            </a:r>
            <a:endParaRPr lang="en-US" dirty="0"/>
          </a:p>
          <a:p>
            <a:endParaRPr lang="en-US" dirty="0"/>
          </a:p>
        </p:txBody>
      </p:sp>
    </p:spTree>
    <p:extLst>
      <p:ext uri="{BB962C8B-B14F-4D97-AF65-F5344CB8AC3E}">
        <p14:creationId xmlns:p14="http://schemas.microsoft.com/office/powerpoint/2010/main" val="393441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p:nvSpPr>
        <p:spPr>
          <a:xfrm>
            <a:off x="0" y="-1"/>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46C0A"/>
          </a:solidFill>
        </p:spPr>
        <p:txBody>
          <a:bodyPr wrap="square" lIns="0" tIns="0" rIns="0" bIns="0" rtlCol="0"/>
          <a:lstStyle/>
          <a:p>
            <a:pPr marL="310980" lvl="1" algn="l">
              <a:lnSpc>
                <a:spcPts val="2250"/>
              </a:lnSpc>
            </a:pPr>
            <a:endParaRPr lang="en-US" sz="1191" dirty="0">
              <a:solidFill>
                <a:schemeClr val="bg1"/>
              </a:solidFill>
              <a:latin typeface="Futura LT Pro Book"/>
              <a:cs typeface="Futura LT Pro Book"/>
            </a:endParaRPr>
          </a:p>
        </p:txBody>
      </p:sp>
      <p:sp>
        <p:nvSpPr>
          <p:cNvPr id="17" name="bk object 17"/>
          <p:cNvSpPr/>
          <p:nvPr/>
        </p:nvSpPr>
        <p:spPr>
          <a:xfrm>
            <a:off x="1384"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dirty="0"/>
          </a:p>
        </p:txBody>
      </p:sp>
      <p:sp>
        <p:nvSpPr>
          <p:cNvPr id="10" name="object 5"/>
          <p:cNvSpPr/>
          <p:nvPr/>
        </p:nvSpPr>
        <p:spPr>
          <a:xfrm>
            <a:off x="0" y="1075765"/>
            <a:ext cx="9144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dirty="0">
              <a:solidFill>
                <a:srgbClr val="A7BF39"/>
              </a:solidFill>
            </a:endParaRPr>
          </a:p>
        </p:txBody>
      </p:sp>
      <p:sp>
        <p:nvSpPr>
          <p:cNvPr id="5" name="Rectangle 4"/>
          <p:cNvSpPr/>
          <p:nvPr/>
        </p:nvSpPr>
        <p:spPr>
          <a:xfrm>
            <a:off x="900545" y="2622177"/>
            <a:ext cx="7571102" cy="2862322"/>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p:nvSpPr>
        <p:spPr bwMode="auto">
          <a:xfrm>
            <a:off x="-949549"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44" y="5983941"/>
            <a:ext cx="633041" cy="589844"/>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3" y="6017306"/>
            <a:ext cx="907975" cy="518655"/>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5836405"/>
            <a:ext cx="1090148" cy="904662"/>
          </a:xfrm>
          <a:prstGeom prst="rect">
            <a:avLst/>
          </a:prstGeom>
        </p:spPr>
      </p:pic>
    </p:spTree>
    <p:extLst>
      <p:ext uri="{BB962C8B-B14F-4D97-AF65-F5344CB8AC3E}">
        <p14:creationId xmlns:p14="http://schemas.microsoft.com/office/powerpoint/2010/main" val="115863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2622-0786-4641-9873-D9FA60827983}"/>
              </a:ext>
            </a:extLst>
          </p:cNvPr>
          <p:cNvSpPr>
            <a:spLocks noGrp="1"/>
          </p:cNvSpPr>
          <p:nvPr>
            <p:ph type="ctrTitle"/>
          </p:nvPr>
        </p:nvSpPr>
        <p:spPr>
          <a:xfrm>
            <a:off x="1143000" y="1121992"/>
            <a:ext cx="6858000" cy="2388253"/>
          </a:xfrm>
        </p:spPr>
        <p:txBody>
          <a:bodyPr anchor="b"/>
          <a:lstStyle>
            <a:lvl1pPr algn="ctr">
              <a:defRPr sz="3971"/>
            </a:lvl1pPr>
          </a:lstStyle>
          <a:p>
            <a:r>
              <a:rPr lang="en-US"/>
              <a:t>Click to edit Master title style</a:t>
            </a:r>
          </a:p>
        </p:txBody>
      </p:sp>
      <p:sp>
        <p:nvSpPr>
          <p:cNvPr id="3" name="Subtitle 2">
            <a:extLst>
              <a:ext uri="{FF2B5EF4-FFF2-40B4-BE49-F238E27FC236}">
                <a16:creationId xmlns:a16="http://schemas.microsoft.com/office/drawing/2014/main" id="{65DE2DDA-B355-4047-B8AA-ACE12A221D9F}"/>
              </a:ext>
            </a:extLst>
          </p:cNvPr>
          <p:cNvSpPr>
            <a:spLocks noGrp="1"/>
          </p:cNvSpPr>
          <p:nvPr>
            <p:ph type="subTitle" idx="1"/>
          </p:nvPr>
        </p:nvSpPr>
        <p:spPr>
          <a:xfrm>
            <a:off x="1143000" y="3602693"/>
            <a:ext cx="6858000" cy="1655669"/>
          </a:xfrm>
        </p:spPr>
        <p:txBody>
          <a:bodyPr/>
          <a:lstStyle>
            <a:lvl1pPr marL="0" indent="0" algn="ctr">
              <a:buNone/>
              <a:defRPr sz="1588"/>
            </a:lvl1pPr>
            <a:lvl2pPr marL="302575" indent="0" algn="ctr">
              <a:buNone/>
              <a:defRPr sz="1324"/>
            </a:lvl2pPr>
            <a:lvl3pPr marL="605150" indent="0" algn="ctr">
              <a:buNone/>
              <a:defRPr sz="1191"/>
            </a:lvl3pPr>
            <a:lvl4pPr marL="907725" indent="0" algn="ctr">
              <a:buNone/>
              <a:defRPr sz="1059"/>
            </a:lvl4pPr>
            <a:lvl5pPr marL="1210300" indent="0" algn="ctr">
              <a:buNone/>
              <a:defRPr sz="1059"/>
            </a:lvl5pPr>
            <a:lvl6pPr marL="1512875" indent="0" algn="ctr">
              <a:buNone/>
              <a:defRPr sz="1059"/>
            </a:lvl6pPr>
            <a:lvl7pPr marL="1815450" indent="0" algn="ctr">
              <a:buNone/>
              <a:defRPr sz="1059"/>
            </a:lvl7pPr>
            <a:lvl8pPr marL="2118025" indent="0" algn="ctr">
              <a:buNone/>
              <a:defRPr sz="1059"/>
            </a:lvl8pPr>
            <a:lvl9pPr marL="2420600" indent="0" algn="ctr">
              <a:buNone/>
              <a:defRPr sz="1059"/>
            </a:lvl9pPr>
          </a:lstStyle>
          <a:p>
            <a:r>
              <a:rPr lang="en-US"/>
              <a:t>Click to edit Master subtitle style</a:t>
            </a:r>
          </a:p>
        </p:txBody>
      </p:sp>
      <p:sp>
        <p:nvSpPr>
          <p:cNvPr id="4" name="Date Placeholder 3">
            <a:extLst>
              <a:ext uri="{FF2B5EF4-FFF2-40B4-BE49-F238E27FC236}">
                <a16:creationId xmlns:a16="http://schemas.microsoft.com/office/drawing/2014/main" id="{6C19EFA7-A1D4-4D48-A737-83EFDD4BD895}"/>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3BDA671E-2A3E-4EE0-8C52-D5F53B31DE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8174E1-AD90-4A2E-9BDD-05A563EA207A}"/>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329458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A55E-3AE5-4B7A-ADC8-5FB523CF8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B24A4-8E7E-4413-B687-CB389F354E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4E4C3-9456-4407-B794-770298E97720}"/>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FDE1A62C-5C2F-46E7-A3F4-36098AA40A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E0E38-24AE-464C-8AA1-85F28F100200}"/>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111452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A4A7-E67D-42E5-976A-1A5B719D9302}"/>
              </a:ext>
            </a:extLst>
          </p:cNvPr>
          <p:cNvSpPr>
            <a:spLocks noGrp="1"/>
          </p:cNvSpPr>
          <p:nvPr>
            <p:ph type="title"/>
          </p:nvPr>
        </p:nvSpPr>
        <p:spPr>
          <a:xfrm>
            <a:off x="623455" y="1710298"/>
            <a:ext cx="7886989" cy="2851897"/>
          </a:xfrm>
        </p:spPr>
        <p:txBody>
          <a:bodyPr anchor="b"/>
          <a:lstStyle>
            <a:lvl1pPr>
              <a:defRPr sz="3971"/>
            </a:lvl1pPr>
          </a:lstStyle>
          <a:p>
            <a:r>
              <a:rPr lang="en-US"/>
              <a:t>Click to edit Master title style</a:t>
            </a:r>
          </a:p>
        </p:txBody>
      </p:sp>
      <p:sp>
        <p:nvSpPr>
          <p:cNvPr id="3" name="Text Placeholder 2">
            <a:extLst>
              <a:ext uri="{FF2B5EF4-FFF2-40B4-BE49-F238E27FC236}">
                <a16:creationId xmlns:a16="http://schemas.microsoft.com/office/drawing/2014/main" id="{69131423-F5F9-4090-9262-DA969C0D2AEA}"/>
              </a:ext>
            </a:extLst>
          </p:cNvPr>
          <p:cNvSpPr>
            <a:spLocks noGrp="1"/>
          </p:cNvSpPr>
          <p:nvPr>
            <p:ph type="body" idx="1"/>
          </p:nvPr>
        </p:nvSpPr>
        <p:spPr>
          <a:xfrm>
            <a:off x="623455" y="4588811"/>
            <a:ext cx="7886989" cy="1500188"/>
          </a:xfrm>
        </p:spPr>
        <p:txBody>
          <a:bodyPr/>
          <a:lstStyle>
            <a:lvl1pPr marL="0" indent="0">
              <a:buNone/>
              <a:defRPr sz="1588">
                <a:solidFill>
                  <a:schemeClr val="tx1">
                    <a:tint val="75000"/>
                  </a:schemeClr>
                </a:solidFill>
              </a:defRPr>
            </a:lvl1pPr>
            <a:lvl2pPr marL="302575" indent="0">
              <a:buNone/>
              <a:defRPr sz="1324">
                <a:solidFill>
                  <a:schemeClr val="tx1">
                    <a:tint val="75000"/>
                  </a:schemeClr>
                </a:solidFill>
              </a:defRPr>
            </a:lvl2pPr>
            <a:lvl3pPr marL="605150" indent="0">
              <a:buNone/>
              <a:defRPr sz="1191">
                <a:solidFill>
                  <a:schemeClr val="tx1">
                    <a:tint val="75000"/>
                  </a:schemeClr>
                </a:solidFill>
              </a:defRPr>
            </a:lvl3pPr>
            <a:lvl4pPr marL="907725" indent="0">
              <a:buNone/>
              <a:defRPr sz="1059">
                <a:solidFill>
                  <a:schemeClr val="tx1">
                    <a:tint val="75000"/>
                  </a:schemeClr>
                </a:solidFill>
              </a:defRPr>
            </a:lvl4pPr>
            <a:lvl5pPr marL="1210300" indent="0">
              <a:buNone/>
              <a:defRPr sz="1059">
                <a:solidFill>
                  <a:schemeClr val="tx1">
                    <a:tint val="75000"/>
                  </a:schemeClr>
                </a:solidFill>
              </a:defRPr>
            </a:lvl5pPr>
            <a:lvl6pPr marL="1512875" indent="0">
              <a:buNone/>
              <a:defRPr sz="1059">
                <a:solidFill>
                  <a:schemeClr val="tx1">
                    <a:tint val="75000"/>
                  </a:schemeClr>
                </a:solidFill>
              </a:defRPr>
            </a:lvl6pPr>
            <a:lvl7pPr marL="1815450" indent="0">
              <a:buNone/>
              <a:defRPr sz="1059">
                <a:solidFill>
                  <a:schemeClr val="tx1">
                    <a:tint val="75000"/>
                  </a:schemeClr>
                </a:solidFill>
              </a:defRPr>
            </a:lvl7pPr>
            <a:lvl8pPr marL="2118025" indent="0">
              <a:buNone/>
              <a:defRPr sz="1059">
                <a:solidFill>
                  <a:schemeClr val="tx1">
                    <a:tint val="75000"/>
                  </a:schemeClr>
                </a:solidFill>
              </a:defRPr>
            </a:lvl8pPr>
            <a:lvl9pPr marL="2420600" indent="0">
              <a:buNone/>
              <a:defRPr sz="105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DD3DCC-5189-42C4-8539-3229DA124B55}"/>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D79C480E-ABEA-4A51-A6AD-2DE715195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0C69FD-76E9-45B8-85DB-ECF841B28F71}"/>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421129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2A1E-7D3B-4B39-980F-97B9CB33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B64CE-1A37-47B1-B381-729439764BCA}"/>
              </a:ext>
            </a:extLst>
          </p:cNvPr>
          <p:cNvSpPr>
            <a:spLocks noGrp="1"/>
          </p:cNvSpPr>
          <p:nvPr>
            <p:ph sz="half" idx="1"/>
          </p:nvPr>
        </p:nvSpPr>
        <p:spPr>
          <a:xfrm>
            <a:off x="629228" y="1825159"/>
            <a:ext cx="3873500" cy="43520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02E704-C0B6-48B3-A4FB-E794DE990691}"/>
              </a:ext>
            </a:extLst>
          </p:cNvPr>
          <p:cNvSpPr>
            <a:spLocks noGrp="1"/>
          </p:cNvSpPr>
          <p:nvPr>
            <p:ph sz="half" idx="2"/>
          </p:nvPr>
        </p:nvSpPr>
        <p:spPr>
          <a:xfrm>
            <a:off x="4641274" y="1825159"/>
            <a:ext cx="3873500" cy="43520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B42B0-C02B-486E-AA97-45844BBA052F}"/>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6" name="Footer Placeholder 5">
            <a:extLst>
              <a:ext uri="{FF2B5EF4-FFF2-40B4-BE49-F238E27FC236}">
                <a16:creationId xmlns:a16="http://schemas.microsoft.com/office/drawing/2014/main" id="{BC402B48-59B1-4D01-A6C6-0E20447628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945B24-9B72-4890-8E71-6D9996877663}"/>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191799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25B3-09CF-4A36-B909-6CC18FAE048F}"/>
              </a:ext>
            </a:extLst>
          </p:cNvPr>
          <p:cNvSpPr>
            <a:spLocks noGrp="1"/>
          </p:cNvSpPr>
          <p:nvPr>
            <p:ph type="title"/>
          </p:nvPr>
        </p:nvSpPr>
        <p:spPr>
          <a:xfrm>
            <a:off x="629227" y="365594"/>
            <a:ext cx="7886989" cy="132509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9F8DF-E4C8-47AE-AD5C-1464586B17DC}"/>
              </a:ext>
            </a:extLst>
          </p:cNvPr>
          <p:cNvSpPr>
            <a:spLocks noGrp="1"/>
          </p:cNvSpPr>
          <p:nvPr>
            <p:ph type="body" idx="1"/>
          </p:nvPr>
        </p:nvSpPr>
        <p:spPr>
          <a:xfrm>
            <a:off x="629228" y="1680883"/>
            <a:ext cx="3869171" cy="823632"/>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Edit Master text styles</a:t>
            </a:r>
          </a:p>
        </p:txBody>
      </p:sp>
      <p:sp>
        <p:nvSpPr>
          <p:cNvPr id="4" name="Content Placeholder 3">
            <a:extLst>
              <a:ext uri="{FF2B5EF4-FFF2-40B4-BE49-F238E27FC236}">
                <a16:creationId xmlns:a16="http://schemas.microsoft.com/office/drawing/2014/main" id="{C01BBFB6-CB69-49F5-9F79-17A706B5A3D0}"/>
              </a:ext>
            </a:extLst>
          </p:cNvPr>
          <p:cNvSpPr>
            <a:spLocks noGrp="1"/>
          </p:cNvSpPr>
          <p:nvPr>
            <p:ph sz="half" idx="2"/>
          </p:nvPr>
        </p:nvSpPr>
        <p:spPr>
          <a:xfrm>
            <a:off x="629228" y="2504517"/>
            <a:ext cx="3869171" cy="3685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EC73DF-49FA-48D7-81A6-91F83036CA75}"/>
              </a:ext>
            </a:extLst>
          </p:cNvPr>
          <p:cNvSpPr>
            <a:spLocks noGrp="1"/>
          </p:cNvSpPr>
          <p:nvPr>
            <p:ph type="body" sz="quarter" idx="3"/>
          </p:nvPr>
        </p:nvSpPr>
        <p:spPr>
          <a:xfrm>
            <a:off x="4629727" y="1680883"/>
            <a:ext cx="3886489" cy="823632"/>
          </a:xfrm>
        </p:spPr>
        <p:txBody>
          <a:bodyPr anchor="b"/>
          <a:lstStyle>
            <a:lvl1pPr marL="0" indent="0">
              <a:buNone/>
              <a:defRPr sz="1588" b="1"/>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Edit Master text styles</a:t>
            </a:r>
          </a:p>
        </p:txBody>
      </p:sp>
      <p:sp>
        <p:nvSpPr>
          <p:cNvPr id="6" name="Content Placeholder 5">
            <a:extLst>
              <a:ext uri="{FF2B5EF4-FFF2-40B4-BE49-F238E27FC236}">
                <a16:creationId xmlns:a16="http://schemas.microsoft.com/office/drawing/2014/main" id="{D1B7AB4B-E4AD-4799-8730-002E528313B8}"/>
              </a:ext>
            </a:extLst>
          </p:cNvPr>
          <p:cNvSpPr>
            <a:spLocks noGrp="1"/>
          </p:cNvSpPr>
          <p:nvPr>
            <p:ph sz="quarter" idx="4"/>
          </p:nvPr>
        </p:nvSpPr>
        <p:spPr>
          <a:xfrm>
            <a:off x="4629727" y="2504517"/>
            <a:ext cx="3886489" cy="3685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0B68A-0144-43D8-83CA-893AA9A5F5FA}"/>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8" name="Footer Placeholder 7">
            <a:extLst>
              <a:ext uri="{FF2B5EF4-FFF2-40B4-BE49-F238E27FC236}">
                <a16:creationId xmlns:a16="http://schemas.microsoft.com/office/drawing/2014/main" id="{7AB9544E-1B50-4689-A9AC-C7E25BD771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ED00D4-A984-4FD0-9686-9E523D31790B}"/>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205733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E8D0-488D-4238-ADFD-3190DC63C7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FBA8D-D017-49F1-A0AE-6322F76D9F49}"/>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4" name="Footer Placeholder 3">
            <a:extLst>
              <a:ext uri="{FF2B5EF4-FFF2-40B4-BE49-F238E27FC236}">
                <a16:creationId xmlns:a16="http://schemas.microsoft.com/office/drawing/2014/main" id="{F2B56610-55CE-4110-8B3E-FB30D91806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22A7E4-2C9F-46EC-AE27-5EB6A74015BF}"/>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261295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01A8D-26B8-4928-9089-4BFDDE387E18}"/>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3" name="Footer Placeholder 2">
            <a:extLst>
              <a:ext uri="{FF2B5EF4-FFF2-40B4-BE49-F238E27FC236}">
                <a16:creationId xmlns:a16="http://schemas.microsoft.com/office/drawing/2014/main" id="{0D9DB5F6-F7EB-4483-BF61-FFD4A07637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5220FB-67AE-4628-9CD3-69993546A2EA}"/>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2237609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A168-D7D1-4F5F-A6CE-E6967F9024CE}"/>
              </a:ext>
            </a:extLst>
          </p:cNvPr>
          <p:cNvSpPr>
            <a:spLocks noGrp="1"/>
          </p:cNvSpPr>
          <p:nvPr>
            <p:ph type="title"/>
          </p:nvPr>
        </p:nvSpPr>
        <p:spPr>
          <a:xfrm>
            <a:off x="629227" y="456642"/>
            <a:ext cx="2949864" cy="1601041"/>
          </a:xfrm>
        </p:spPr>
        <p:txBody>
          <a:bodyPr anchor="b"/>
          <a:lstStyle>
            <a:lvl1pPr>
              <a:defRPr sz="2118"/>
            </a:lvl1pPr>
          </a:lstStyle>
          <a:p>
            <a:r>
              <a:rPr lang="en-US"/>
              <a:t>Click to edit Master title style</a:t>
            </a:r>
          </a:p>
        </p:txBody>
      </p:sp>
      <p:sp>
        <p:nvSpPr>
          <p:cNvPr id="3" name="Content Placeholder 2">
            <a:extLst>
              <a:ext uri="{FF2B5EF4-FFF2-40B4-BE49-F238E27FC236}">
                <a16:creationId xmlns:a16="http://schemas.microsoft.com/office/drawing/2014/main" id="{733F8D10-2017-41DB-BB64-5818D8E590E8}"/>
              </a:ext>
            </a:extLst>
          </p:cNvPr>
          <p:cNvSpPr>
            <a:spLocks noGrp="1"/>
          </p:cNvSpPr>
          <p:nvPr>
            <p:ph idx="1"/>
          </p:nvPr>
        </p:nvSpPr>
        <p:spPr>
          <a:xfrm>
            <a:off x="3887933" y="987519"/>
            <a:ext cx="4628284" cy="4873158"/>
          </a:xfrm>
        </p:spPr>
        <p:txBody>
          <a:bodyPr/>
          <a:lstStyle>
            <a:lvl1pPr>
              <a:defRPr sz="2118"/>
            </a:lvl1pPr>
            <a:lvl2pPr>
              <a:defRPr sz="1853"/>
            </a:lvl2pPr>
            <a:lvl3pPr>
              <a:defRPr sz="1588"/>
            </a:lvl3pPr>
            <a:lvl4pPr>
              <a:defRPr sz="1324"/>
            </a:lvl4pPr>
            <a:lvl5pPr>
              <a:defRPr sz="1324"/>
            </a:lvl5pPr>
            <a:lvl6pPr>
              <a:defRPr sz="1324"/>
            </a:lvl6pPr>
            <a:lvl7pPr>
              <a:defRPr sz="1324"/>
            </a:lvl7pPr>
            <a:lvl8pPr>
              <a:defRPr sz="1324"/>
            </a:lvl8pPr>
            <a:lvl9pPr>
              <a:defRPr sz="132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7BE6B-7A08-4F50-8E32-DBF653F73968}"/>
              </a:ext>
            </a:extLst>
          </p:cNvPr>
          <p:cNvSpPr>
            <a:spLocks noGrp="1"/>
          </p:cNvSpPr>
          <p:nvPr>
            <p:ph type="body" sz="half" idx="2"/>
          </p:nvPr>
        </p:nvSpPr>
        <p:spPr>
          <a:xfrm>
            <a:off x="629227" y="2057683"/>
            <a:ext cx="2949864" cy="3811400"/>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a:t>Edit Master text styles</a:t>
            </a:r>
          </a:p>
        </p:txBody>
      </p:sp>
      <p:sp>
        <p:nvSpPr>
          <p:cNvPr id="5" name="Date Placeholder 4">
            <a:extLst>
              <a:ext uri="{FF2B5EF4-FFF2-40B4-BE49-F238E27FC236}">
                <a16:creationId xmlns:a16="http://schemas.microsoft.com/office/drawing/2014/main" id="{6419581E-2A3C-4487-9665-B00400A1912A}"/>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6" name="Footer Placeholder 5">
            <a:extLst>
              <a:ext uri="{FF2B5EF4-FFF2-40B4-BE49-F238E27FC236}">
                <a16:creationId xmlns:a16="http://schemas.microsoft.com/office/drawing/2014/main" id="{9DDB4D2B-86F7-4E5E-BF12-0294E8F140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419369-0882-4BFE-B71F-145F0EB4E5FC}"/>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2627892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B61B-7059-47BB-8003-7CF22785747F}"/>
              </a:ext>
            </a:extLst>
          </p:cNvPr>
          <p:cNvSpPr>
            <a:spLocks noGrp="1"/>
          </p:cNvSpPr>
          <p:nvPr>
            <p:ph type="title"/>
          </p:nvPr>
        </p:nvSpPr>
        <p:spPr>
          <a:xfrm>
            <a:off x="629227" y="456642"/>
            <a:ext cx="2949864" cy="1601041"/>
          </a:xfrm>
        </p:spPr>
        <p:txBody>
          <a:bodyPr anchor="b"/>
          <a:lstStyle>
            <a:lvl1pPr>
              <a:defRPr sz="2118"/>
            </a:lvl1pPr>
          </a:lstStyle>
          <a:p>
            <a:r>
              <a:rPr lang="en-US"/>
              <a:t>Click to edit Master title style</a:t>
            </a:r>
          </a:p>
        </p:txBody>
      </p:sp>
      <p:sp>
        <p:nvSpPr>
          <p:cNvPr id="3" name="Picture Placeholder 2">
            <a:extLst>
              <a:ext uri="{FF2B5EF4-FFF2-40B4-BE49-F238E27FC236}">
                <a16:creationId xmlns:a16="http://schemas.microsoft.com/office/drawing/2014/main" id="{3F044345-3566-4042-ABE2-0B33E8EC5B22}"/>
              </a:ext>
            </a:extLst>
          </p:cNvPr>
          <p:cNvSpPr>
            <a:spLocks noGrp="1"/>
          </p:cNvSpPr>
          <p:nvPr>
            <p:ph type="pic" idx="1"/>
          </p:nvPr>
        </p:nvSpPr>
        <p:spPr>
          <a:xfrm>
            <a:off x="3887933" y="987519"/>
            <a:ext cx="4628284" cy="4873158"/>
          </a:xfrm>
        </p:spPr>
        <p:txBody>
          <a:bodyPr/>
          <a:lstStyle>
            <a:lvl1pPr marL="0" indent="0">
              <a:buNone/>
              <a:defRPr sz="2118"/>
            </a:lvl1pPr>
            <a:lvl2pPr marL="302575" indent="0">
              <a:buNone/>
              <a:defRPr sz="1853"/>
            </a:lvl2pPr>
            <a:lvl3pPr marL="605150" indent="0">
              <a:buNone/>
              <a:defRPr sz="1588"/>
            </a:lvl3pPr>
            <a:lvl4pPr marL="907725" indent="0">
              <a:buNone/>
              <a:defRPr sz="1324"/>
            </a:lvl4pPr>
            <a:lvl5pPr marL="1210300" indent="0">
              <a:buNone/>
              <a:defRPr sz="1324"/>
            </a:lvl5pPr>
            <a:lvl6pPr marL="1512875" indent="0">
              <a:buNone/>
              <a:defRPr sz="1324"/>
            </a:lvl6pPr>
            <a:lvl7pPr marL="1815450" indent="0">
              <a:buNone/>
              <a:defRPr sz="1324"/>
            </a:lvl7pPr>
            <a:lvl8pPr marL="2118025" indent="0">
              <a:buNone/>
              <a:defRPr sz="1324"/>
            </a:lvl8pPr>
            <a:lvl9pPr marL="2420600" indent="0">
              <a:buNone/>
              <a:defRPr sz="1324"/>
            </a:lvl9pPr>
          </a:lstStyle>
          <a:p>
            <a:r>
              <a:rPr lang="en-US" dirty="0"/>
              <a:t>Click icon to add picture</a:t>
            </a:r>
          </a:p>
        </p:txBody>
      </p:sp>
      <p:sp>
        <p:nvSpPr>
          <p:cNvPr id="4" name="Text Placeholder 3">
            <a:extLst>
              <a:ext uri="{FF2B5EF4-FFF2-40B4-BE49-F238E27FC236}">
                <a16:creationId xmlns:a16="http://schemas.microsoft.com/office/drawing/2014/main" id="{C590F971-0A02-4228-8029-64C606654F3C}"/>
              </a:ext>
            </a:extLst>
          </p:cNvPr>
          <p:cNvSpPr>
            <a:spLocks noGrp="1"/>
          </p:cNvSpPr>
          <p:nvPr>
            <p:ph type="body" sz="half" idx="2"/>
          </p:nvPr>
        </p:nvSpPr>
        <p:spPr>
          <a:xfrm>
            <a:off x="629227" y="2057683"/>
            <a:ext cx="2949864" cy="3811400"/>
          </a:xfrm>
        </p:spPr>
        <p:txBody>
          <a:bodyPr/>
          <a:lstStyle>
            <a:lvl1pPr marL="0" indent="0">
              <a:buNone/>
              <a:defRPr sz="1059"/>
            </a:lvl1pPr>
            <a:lvl2pPr marL="302575" indent="0">
              <a:buNone/>
              <a:defRPr sz="927"/>
            </a:lvl2pPr>
            <a:lvl3pPr marL="605150" indent="0">
              <a:buNone/>
              <a:defRPr sz="794"/>
            </a:lvl3pPr>
            <a:lvl4pPr marL="907725" indent="0">
              <a:buNone/>
              <a:defRPr sz="662"/>
            </a:lvl4pPr>
            <a:lvl5pPr marL="1210300" indent="0">
              <a:buNone/>
              <a:defRPr sz="662"/>
            </a:lvl5pPr>
            <a:lvl6pPr marL="1512875" indent="0">
              <a:buNone/>
              <a:defRPr sz="662"/>
            </a:lvl6pPr>
            <a:lvl7pPr marL="1815450" indent="0">
              <a:buNone/>
              <a:defRPr sz="662"/>
            </a:lvl7pPr>
            <a:lvl8pPr marL="2118025" indent="0">
              <a:buNone/>
              <a:defRPr sz="662"/>
            </a:lvl8pPr>
            <a:lvl9pPr marL="2420600" indent="0">
              <a:buNone/>
              <a:defRPr sz="662"/>
            </a:lvl9pPr>
          </a:lstStyle>
          <a:p>
            <a:pPr lvl="0"/>
            <a:r>
              <a:rPr lang="en-US"/>
              <a:t>Edit Master text styles</a:t>
            </a:r>
          </a:p>
        </p:txBody>
      </p:sp>
      <p:sp>
        <p:nvSpPr>
          <p:cNvPr id="5" name="Date Placeholder 4">
            <a:extLst>
              <a:ext uri="{FF2B5EF4-FFF2-40B4-BE49-F238E27FC236}">
                <a16:creationId xmlns:a16="http://schemas.microsoft.com/office/drawing/2014/main" id="{82647B7C-2D38-4E36-82EB-A30C370089CB}"/>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6" name="Footer Placeholder 5">
            <a:extLst>
              <a:ext uri="{FF2B5EF4-FFF2-40B4-BE49-F238E27FC236}">
                <a16:creationId xmlns:a16="http://schemas.microsoft.com/office/drawing/2014/main" id="{5E60AFC7-A71A-403E-865C-F462BC2C3A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C547F9-3C2A-4777-98EB-720DC37E998D}"/>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254533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071268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05E2-A6FF-4375-8019-E320E3EED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77D2C-DBC7-4EF9-87AD-3C0E28AD99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4C8F-1585-498A-A7E9-9B8D77F9A8BC}"/>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A23E4A30-2C59-4D6C-8B2B-114304979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467D9C-A312-4172-A2C8-1765F66348DC}"/>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134486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EFCE6-B144-4C05-AB40-5D67E461023A}"/>
              </a:ext>
            </a:extLst>
          </p:cNvPr>
          <p:cNvSpPr>
            <a:spLocks noGrp="1"/>
          </p:cNvSpPr>
          <p:nvPr>
            <p:ph type="title" orient="vert"/>
          </p:nvPr>
        </p:nvSpPr>
        <p:spPr>
          <a:xfrm>
            <a:off x="6543387" y="365595"/>
            <a:ext cx="1971386" cy="5811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A2D39B-C8DC-472E-B11A-4CA06005B88A}"/>
              </a:ext>
            </a:extLst>
          </p:cNvPr>
          <p:cNvSpPr>
            <a:spLocks noGrp="1"/>
          </p:cNvSpPr>
          <p:nvPr>
            <p:ph type="body" orient="vert" idx="1"/>
          </p:nvPr>
        </p:nvSpPr>
        <p:spPr>
          <a:xfrm>
            <a:off x="629228" y="365595"/>
            <a:ext cx="5775614" cy="5811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90011-C8A6-4C12-8681-CE0B0F8DF9EA}"/>
              </a:ext>
            </a:extLst>
          </p:cNvPr>
          <p:cNvSpPr>
            <a:spLocks noGrp="1"/>
          </p:cNvSpPr>
          <p:nvPr>
            <p:ph type="dt" sz="half" idx="10"/>
          </p:nvPr>
        </p:nvSpPr>
        <p:spPr/>
        <p:txBody>
          <a:body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B4F97F1D-3F89-46F8-AECF-8962F2628E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A75945-F970-4655-B7AB-FF86FF469AD6}"/>
              </a:ext>
            </a:extLst>
          </p:cNvPr>
          <p:cNvSpPr>
            <a:spLocks noGrp="1"/>
          </p:cNvSpPr>
          <p:nvPr>
            <p:ph type="sldNum" sz="quarter" idx="12"/>
          </p:nvPr>
        </p:nvSpPr>
        <p:spPr/>
        <p:txBody>
          <a:bodyPr/>
          <a:lstStyle/>
          <a:p>
            <a:fld id="{E274AC5F-89E7-41E0-A405-85C198FCD60E}" type="slidenum">
              <a:rPr lang="en-US" smtClean="0"/>
              <a:t>‹#›</a:t>
            </a:fld>
            <a:endParaRPr lang="en-US" dirty="0"/>
          </a:p>
        </p:txBody>
      </p:sp>
    </p:spTree>
    <p:extLst>
      <p:ext uri="{BB962C8B-B14F-4D97-AF65-F5344CB8AC3E}">
        <p14:creationId xmlns:p14="http://schemas.microsoft.com/office/powerpoint/2010/main" val="3845502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675589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2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23148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04193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75698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4"/>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36566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37995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54722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6" y="1914841"/>
            <a:ext cx="3746839" cy="437029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706470" y="1937264"/>
            <a:ext cx="4034118" cy="396263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049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74464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dirty="0"/>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99023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3"/>
          <p:cNvSpPr/>
          <p:nvPr/>
        </p:nvSpPr>
        <p:spPr>
          <a:xfrm>
            <a:off x="0" y="2"/>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p:nvSpPr>
        <p:spPr>
          <a:xfrm>
            <a:off x="4068366"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220530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C527B-6392-4670-93C7-E1B190F6672C}"/>
              </a:ext>
            </a:extLst>
          </p:cNvPr>
          <p:cNvSpPr>
            <a:spLocks noGrp="1"/>
          </p:cNvSpPr>
          <p:nvPr>
            <p:ph type="title"/>
          </p:nvPr>
        </p:nvSpPr>
        <p:spPr>
          <a:xfrm>
            <a:off x="629228" y="365594"/>
            <a:ext cx="7885545" cy="13250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5CB29-4989-4CB1-83AF-DB2B92AD9B64}"/>
              </a:ext>
            </a:extLst>
          </p:cNvPr>
          <p:cNvSpPr>
            <a:spLocks noGrp="1"/>
          </p:cNvSpPr>
          <p:nvPr>
            <p:ph type="body" idx="1"/>
          </p:nvPr>
        </p:nvSpPr>
        <p:spPr>
          <a:xfrm>
            <a:off x="629228" y="1825159"/>
            <a:ext cx="7885545" cy="43520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92E4B-8621-423C-91CE-30A3EB6B6318}"/>
              </a:ext>
            </a:extLst>
          </p:cNvPr>
          <p:cNvSpPr>
            <a:spLocks noGrp="1"/>
          </p:cNvSpPr>
          <p:nvPr>
            <p:ph type="dt" sz="half" idx="2"/>
          </p:nvPr>
        </p:nvSpPr>
        <p:spPr>
          <a:xfrm>
            <a:off x="629228" y="6356537"/>
            <a:ext cx="2056534" cy="365592"/>
          </a:xfrm>
          <a:prstGeom prst="rect">
            <a:avLst/>
          </a:prstGeom>
        </p:spPr>
        <p:txBody>
          <a:bodyPr vert="horz" lIns="91440" tIns="45720" rIns="91440" bIns="45720" rtlCol="0" anchor="ctr"/>
          <a:lstStyle>
            <a:lvl1pPr algn="l">
              <a:defRPr sz="794">
                <a:solidFill>
                  <a:schemeClr val="tx1">
                    <a:tint val="75000"/>
                  </a:schemeClr>
                </a:solidFill>
              </a:defRPr>
            </a:lvl1pPr>
          </a:lstStyle>
          <a:p>
            <a:fld id="{34C8A439-3785-4293-BEFA-16FFE8019ACA}" type="datetimeFigureOut">
              <a:rPr lang="en-US" smtClean="0"/>
              <a:t>9/23/2019</a:t>
            </a:fld>
            <a:endParaRPr lang="en-US" dirty="0"/>
          </a:p>
        </p:txBody>
      </p:sp>
      <p:sp>
        <p:nvSpPr>
          <p:cNvPr id="5" name="Footer Placeholder 4">
            <a:extLst>
              <a:ext uri="{FF2B5EF4-FFF2-40B4-BE49-F238E27FC236}">
                <a16:creationId xmlns:a16="http://schemas.microsoft.com/office/drawing/2014/main" id="{BF3050F1-17B8-4D64-8997-D0E57AAAC6D8}"/>
              </a:ext>
            </a:extLst>
          </p:cNvPr>
          <p:cNvSpPr>
            <a:spLocks noGrp="1"/>
          </p:cNvSpPr>
          <p:nvPr>
            <p:ph type="ftr" sz="quarter" idx="3"/>
          </p:nvPr>
        </p:nvSpPr>
        <p:spPr>
          <a:xfrm>
            <a:off x="3029239" y="6356537"/>
            <a:ext cx="3085523" cy="365592"/>
          </a:xfrm>
          <a:prstGeom prst="rect">
            <a:avLst/>
          </a:prstGeom>
        </p:spPr>
        <p:txBody>
          <a:bodyPr vert="horz" lIns="91440" tIns="45720" rIns="91440" bIns="45720" rtlCol="0" anchor="ctr"/>
          <a:lstStyle>
            <a:lvl1pPr algn="ctr">
              <a:defRPr sz="794">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7F86036-9A83-42BA-93B6-754B90658211}"/>
              </a:ext>
            </a:extLst>
          </p:cNvPr>
          <p:cNvSpPr>
            <a:spLocks noGrp="1"/>
          </p:cNvSpPr>
          <p:nvPr>
            <p:ph type="sldNum" sz="quarter" idx="4"/>
          </p:nvPr>
        </p:nvSpPr>
        <p:spPr>
          <a:xfrm>
            <a:off x="6458239" y="6356537"/>
            <a:ext cx="2056534" cy="365592"/>
          </a:xfrm>
          <a:prstGeom prst="rect">
            <a:avLst/>
          </a:prstGeom>
        </p:spPr>
        <p:txBody>
          <a:bodyPr vert="horz" lIns="91440" tIns="45720" rIns="91440" bIns="45720" rtlCol="0" anchor="ctr"/>
          <a:lstStyle>
            <a:lvl1pPr algn="r">
              <a:defRPr sz="794">
                <a:solidFill>
                  <a:schemeClr val="tx1">
                    <a:tint val="75000"/>
                  </a:schemeClr>
                </a:solidFill>
              </a:defRPr>
            </a:lvl1pPr>
          </a:lstStyle>
          <a:p>
            <a:fld id="{E274AC5F-89E7-41E0-A405-85C198FCD60E}" type="slidenum">
              <a:rPr lang="en-US" smtClean="0"/>
              <a:t>‹#›</a:t>
            </a:fld>
            <a:endParaRPr lang="en-US" dirty="0"/>
          </a:p>
        </p:txBody>
      </p:sp>
    </p:spTree>
    <p:extLst>
      <p:ext uri="{BB962C8B-B14F-4D97-AF65-F5344CB8AC3E}">
        <p14:creationId xmlns:p14="http://schemas.microsoft.com/office/powerpoint/2010/main" val="3563929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605150" rtl="0" eaLnBrk="1" latinLnBrk="0" hangingPunct="1">
        <a:lnSpc>
          <a:spcPct val="90000"/>
        </a:lnSpc>
        <a:spcBef>
          <a:spcPct val="0"/>
        </a:spcBef>
        <a:buNone/>
        <a:defRPr sz="2912" kern="1200">
          <a:solidFill>
            <a:schemeClr val="tx1"/>
          </a:solidFill>
          <a:latin typeface="+mj-lt"/>
          <a:ea typeface="+mj-ea"/>
          <a:cs typeface="+mj-cs"/>
        </a:defRPr>
      </a:lvl1pPr>
    </p:titleStyle>
    <p:bodyStyle>
      <a:lvl1pPr marL="151287" indent="-151287" algn="l" defTabSz="605150" rtl="0" eaLnBrk="1" latinLnBrk="0" hangingPunct="1">
        <a:lnSpc>
          <a:spcPct val="90000"/>
        </a:lnSpc>
        <a:spcBef>
          <a:spcPts val="662"/>
        </a:spcBef>
        <a:buFont typeface="Arial" panose="020B0604020202020204" pitchFamily="34" charset="0"/>
        <a:buChar char="•"/>
        <a:defRPr sz="1853" kern="1200">
          <a:solidFill>
            <a:schemeClr val="tx1"/>
          </a:solidFill>
          <a:latin typeface="+mn-lt"/>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mn-lt"/>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mn-lt"/>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50" rtl="0" eaLnBrk="1" latinLnBrk="0" hangingPunct="1">
        <a:defRPr sz="1191" kern="1200">
          <a:solidFill>
            <a:schemeClr val="tx1"/>
          </a:solidFill>
          <a:latin typeface="+mn-lt"/>
          <a:ea typeface="+mn-ea"/>
          <a:cs typeface="+mn-cs"/>
        </a:defRPr>
      </a:lvl1pPr>
      <a:lvl2pPr marL="302575" algn="l" defTabSz="605150" rtl="0" eaLnBrk="1" latinLnBrk="0" hangingPunct="1">
        <a:defRPr sz="1191" kern="1200">
          <a:solidFill>
            <a:schemeClr val="tx1"/>
          </a:solidFill>
          <a:latin typeface="+mn-lt"/>
          <a:ea typeface="+mn-ea"/>
          <a:cs typeface="+mn-cs"/>
        </a:defRPr>
      </a:lvl2pPr>
      <a:lvl3pPr marL="605150" algn="l" defTabSz="605150" rtl="0" eaLnBrk="1" latinLnBrk="0" hangingPunct="1">
        <a:defRPr sz="1191" kern="1200">
          <a:solidFill>
            <a:schemeClr val="tx1"/>
          </a:solidFill>
          <a:latin typeface="+mn-lt"/>
          <a:ea typeface="+mn-ea"/>
          <a:cs typeface="+mn-cs"/>
        </a:defRPr>
      </a:lvl3pPr>
      <a:lvl4pPr marL="907725" algn="l" defTabSz="605150" rtl="0" eaLnBrk="1" latinLnBrk="0" hangingPunct="1">
        <a:defRPr sz="1191" kern="1200">
          <a:solidFill>
            <a:schemeClr val="tx1"/>
          </a:solidFill>
          <a:latin typeface="+mn-lt"/>
          <a:ea typeface="+mn-ea"/>
          <a:cs typeface="+mn-cs"/>
        </a:defRPr>
      </a:lvl4pPr>
      <a:lvl5pPr marL="1210300" algn="l" defTabSz="605150" rtl="0" eaLnBrk="1" latinLnBrk="0" hangingPunct="1">
        <a:defRPr sz="1191" kern="1200">
          <a:solidFill>
            <a:schemeClr val="tx1"/>
          </a:solidFill>
          <a:latin typeface="+mn-lt"/>
          <a:ea typeface="+mn-ea"/>
          <a:cs typeface="+mn-cs"/>
        </a:defRPr>
      </a:lvl5pPr>
      <a:lvl6pPr marL="1512875" algn="l" defTabSz="605150" rtl="0" eaLnBrk="1" latinLnBrk="0" hangingPunct="1">
        <a:defRPr sz="1191" kern="1200">
          <a:solidFill>
            <a:schemeClr val="tx1"/>
          </a:solidFill>
          <a:latin typeface="+mn-lt"/>
          <a:ea typeface="+mn-ea"/>
          <a:cs typeface="+mn-cs"/>
        </a:defRPr>
      </a:lvl6pPr>
      <a:lvl7pPr marL="1815450" algn="l" defTabSz="605150" rtl="0" eaLnBrk="1" latinLnBrk="0" hangingPunct="1">
        <a:defRPr sz="1191" kern="1200">
          <a:solidFill>
            <a:schemeClr val="tx1"/>
          </a:solidFill>
          <a:latin typeface="+mn-lt"/>
          <a:ea typeface="+mn-ea"/>
          <a:cs typeface="+mn-cs"/>
        </a:defRPr>
      </a:lvl7pPr>
      <a:lvl8pPr marL="2118025" algn="l" defTabSz="605150" rtl="0" eaLnBrk="1" latinLnBrk="0" hangingPunct="1">
        <a:defRPr sz="1191" kern="1200">
          <a:solidFill>
            <a:schemeClr val="tx1"/>
          </a:solidFill>
          <a:latin typeface="+mn-lt"/>
          <a:ea typeface="+mn-ea"/>
          <a:cs typeface="+mn-cs"/>
        </a:defRPr>
      </a:lvl8pPr>
      <a:lvl9pPr marL="2420600" algn="l" defTabSz="605150" rtl="0" eaLnBrk="1" latinLnBrk="0" hangingPunct="1">
        <a:defRPr sz="11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2.xml"/><Relationship Id="rId4" Type="http://schemas.openxmlformats.org/officeDocument/2006/relationships/image" Target="../media/image22.sv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openxmlformats.org/officeDocument/2006/relationships/image" Target="../media/image24.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2.xml"/><Relationship Id="rId4" Type="http://schemas.openxmlformats.org/officeDocument/2006/relationships/image" Target="../media/image24.sv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2.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22.xml"/><Relationship Id="rId4" Type="http://schemas.openxmlformats.org/officeDocument/2006/relationships/image" Target="../media/image26.sv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2.xml"/><Relationship Id="rId4" Type="http://schemas.openxmlformats.org/officeDocument/2006/relationships/image" Target="../media/image24.svg"/></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2.xml"/><Relationship Id="rId4" Type="http://schemas.openxmlformats.org/officeDocument/2006/relationships/image" Target="../media/image17.svg"/></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22.xml"/><Relationship Id="rId4" Type="http://schemas.openxmlformats.org/officeDocument/2006/relationships/image" Target="../media/image26.svg"/></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24.sv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2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1-6:</a:t>
            </a:r>
          </a:p>
        </p:txBody>
      </p:sp>
      <p:sp>
        <p:nvSpPr>
          <p:cNvPr id="6" name="Content Placeholder 3">
            <a:extLst>
              <a:ext uri="{FF2B5EF4-FFF2-40B4-BE49-F238E27FC236}">
                <a16:creationId xmlns:a16="http://schemas.microsoft.com/office/drawing/2014/main" id="{D3F2FEB2-AB02-4F3E-A5CF-33AF1886251D}"/>
              </a:ext>
            </a:extLst>
          </p:cNvPr>
          <p:cNvSpPr txBox="1">
            <a:spLocks/>
          </p:cNvSpPr>
          <p:nvPr/>
        </p:nvSpPr>
        <p:spPr>
          <a:xfrm>
            <a:off x="609600" y="1828800"/>
            <a:ext cx="7467600" cy="4457700"/>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marL="514350" indent="-514350">
              <a:lnSpc>
                <a:spcPct val="100000"/>
              </a:lnSpc>
              <a:buFont typeface="+mj-lt"/>
              <a:buAutoNum type="arabicPeriod"/>
            </a:pPr>
            <a:r>
              <a:rPr lang="en-US" sz="2200" dirty="0"/>
              <a:t>Fill in venue information</a:t>
            </a:r>
          </a:p>
          <a:p>
            <a:pPr marL="514350" indent="-514350">
              <a:lnSpc>
                <a:spcPct val="100000"/>
              </a:lnSpc>
              <a:buFont typeface="+mj-lt"/>
              <a:buAutoNum type="arabicPeriod"/>
            </a:pPr>
            <a:r>
              <a:rPr lang="en-US" sz="2200" dirty="0"/>
              <a:t>Get assignment from Fieldwork Supervisor</a:t>
            </a:r>
          </a:p>
          <a:p>
            <a:pPr marL="514350" indent="-514350">
              <a:lnSpc>
                <a:spcPct val="100000"/>
              </a:lnSpc>
              <a:buFont typeface="+mj-lt"/>
              <a:buAutoNum type="arabicPeriod"/>
            </a:pPr>
            <a:r>
              <a:rPr lang="en-US" sz="2200" dirty="0"/>
              <a:t>Identify someone to recruit</a:t>
            </a:r>
          </a:p>
          <a:p>
            <a:pPr marL="514350" indent="-514350">
              <a:lnSpc>
                <a:spcPct val="100000"/>
              </a:lnSpc>
              <a:buFont typeface="+mj-lt"/>
              <a:buAutoNum type="arabicPeriod"/>
            </a:pPr>
            <a:r>
              <a:rPr lang="en-US" sz="2200" dirty="0"/>
              <a:t>Introduce yourself and describe interview</a:t>
            </a:r>
          </a:p>
          <a:p>
            <a:pPr marL="514350" indent="-514350">
              <a:lnSpc>
                <a:spcPct val="100000"/>
              </a:lnSpc>
              <a:buFont typeface="+mj-lt"/>
              <a:buAutoNum type="arabicPeriod"/>
            </a:pPr>
            <a:r>
              <a:rPr lang="en-US" sz="2200" dirty="0"/>
              <a:t>Offer Form C Informed consent fact sheet. Respondent initials it to indicate consent.</a:t>
            </a:r>
          </a:p>
          <a:p>
            <a:pPr marL="514350" indent="-514350">
              <a:lnSpc>
                <a:spcPct val="100000"/>
              </a:lnSpc>
              <a:buFont typeface="+mj-lt"/>
              <a:buAutoNum type="arabicPeriod"/>
            </a:pPr>
            <a:r>
              <a:rPr lang="en-US" sz="2200" dirty="0"/>
              <a:t>Confirm eligibility (willing, age 18 or older, or age 15-17 if there independently)</a:t>
            </a:r>
          </a:p>
        </p:txBody>
      </p:sp>
      <p:sp>
        <p:nvSpPr>
          <p:cNvPr id="3" name="TextBox 2">
            <a:extLst>
              <a:ext uri="{FF2B5EF4-FFF2-40B4-BE49-F238E27FC236}">
                <a16:creationId xmlns:a16="http://schemas.microsoft.com/office/drawing/2014/main" id="{736B2B89-3883-4AB8-AFFF-4067CACA179E}"/>
              </a:ext>
            </a:extLst>
          </p:cNvPr>
          <p:cNvSpPr txBox="1"/>
          <p:nvPr/>
        </p:nvSpPr>
        <p:spPr>
          <a:xfrm>
            <a:off x="2971800" y="5486400"/>
            <a:ext cx="2590800" cy="400110"/>
          </a:xfrm>
          <a:prstGeom prst="rect">
            <a:avLst/>
          </a:prstGeom>
          <a:noFill/>
        </p:spPr>
        <p:txBody>
          <a:bodyPr wrap="square" rtlCol="0">
            <a:spAutoFit/>
          </a:bodyPr>
          <a:lstStyle/>
          <a:p>
            <a:pPr algn="ctr"/>
            <a:r>
              <a:rPr lang="en-US" sz="2000" dirty="0">
                <a:latin typeface="Century Gothic" panose="020B0502020202020204" pitchFamily="34" charset="0"/>
              </a:rPr>
              <a:t>(continued)</a:t>
            </a:r>
          </a:p>
        </p:txBody>
      </p:sp>
    </p:spTree>
    <p:extLst>
      <p:ext uri="{BB962C8B-B14F-4D97-AF65-F5344CB8AC3E}">
        <p14:creationId xmlns:p14="http://schemas.microsoft.com/office/powerpoint/2010/main" val="392543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7-11:</a:t>
            </a:r>
          </a:p>
        </p:txBody>
      </p:sp>
      <p:sp>
        <p:nvSpPr>
          <p:cNvPr id="6" name="Content Placeholder 3">
            <a:extLst>
              <a:ext uri="{FF2B5EF4-FFF2-40B4-BE49-F238E27FC236}">
                <a16:creationId xmlns:a16="http://schemas.microsoft.com/office/drawing/2014/main" id="{D3F2FEB2-AB02-4F3E-A5CF-33AF1886251D}"/>
              </a:ext>
            </a:extLst>
          </p:cNvPr>
          <p:cNvSpPr txBox="1">
            <a:spLocks/>
          </p:cNvSpPr>
          <p:nvPr/>
        </p:nvSpPr>
        <p:spPr>
          <a:xfrm>
            <a:off x="685800" y="1905000"/>
            <a:ext cx="7620000" cy="3733800"/>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marL="514350" indent="-514350">
              <a:lnSpc>
                <a:spcPct val="100000"/>
              </a:lnSpc>
              <a:buFont typeface="+mj-lt"/>
              <a:buAutoNum type="arabicPeriod" startAt="7"/>
            </a:pPr>
            <a:r>
              <a:rPr lang="en-US" sz="2200" dirty="0"/>
              <a:t>Bring participant to HIV testing and counseling team</a:t>
            </a:r>
          </a:p>
          <a:p>
            <a:pPr marL="514350" indent="-514350">
              <a:lnSpc>
                <a:spcPct val="100000"/>
              </a:lnSpc>
              <a:buFont typeface="+mj-lt"/>
              <a:buAutoNum type="arabicPeriod" startAt="7"/>
            </a:pPr>
            <a:r>
              <a:rPr lang="en-US" sz="2200" dirty="0"/>
              <a:t>Conduct interview in private location</a:t>
            </a:r>
          </a:p>
          <a:p>
            <a:pPr marL="514350" indent="-514350">
              <a:lnSpc>
                <a:spcPct val="100000"/>
              </a:lnSpc>
              <a:buFont typeface="+mj-lt"/>
              <a:buAutoNum type="arabicPeriod" startAt="7"/>
            </a:pPr>
            <a:r>
              <a:rPr lang="en-US" sz="2200" dirty="0"/>
              <a:t>Return with participant to receive results and counseling</a:t>
            </a:r>
          </a:p>
          <a:p>
            <a:pPr marL="514350" indent="-514350">
              <a:lnSpc>
                <a:spcPct val="100000"/>
              </a:lnSpc>
              <a:buFont typeface="+mj-lt"/>
              <a:buAutoNum type="arabicPeriod" startAt="7"/>
            </a:pPr>
            <a:r>
              <a:rPr lang="en-US" sz="2200" dirty="0"/>
              <a:t>Ensure participant receives incentive</a:t>
            </a:r>
          </a:p>
          <a:p>
            <a:pPr marL="514350" indent="-514350">
              <a:lnSpc>
                <a:spcPct val="100000"/>
              </a:lnSpc>
              <a:buFont typeface="+mj-lt"/>
              <a:buAutoNum type="arabicPeriod" startAt="7"/>
            </a:pPr>
            <a:r>
              <a:rPr lang="en-US" sz="2200" dirty="0"/>
              <a:t>Report to s Fieldwork Supervisor to record completed interview and to receive next assignment</a:t>
            </a:r>
          </a:p>
        </p:txBody>
      </p:sp>
    </p:spTree>
    <p:extLst>
      <p:ext uri="{BB962C8B-B14F-4D97-AF65-F5344CB8AC3E}">
        <p14:creationId xmlns:p14="http://schemas.microsoft.com/office/powerpoint/2010/main" val="202841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005268"/>
                </a:solidFill>
                <a:latin typeface="Century Gothic" panose="020B0502020202020204" pitchFamily="34" charset="0"/>
              </a:rPr>
              <a:t>Fact Sheet</a:t>
            </a:r>
          </a:p>
        </p:txBody>
      </p:sp>
      <p:sp>
        <p:nvSpPr>
          <p:cNvPr id="3" name="Text Placeholder 2">
            <a:extLst>
              <a:ext uri="{FF2B5EF4-FFF2-40B4-BE49-F238E27FC236}">
                <a16:creationId xmlns:a16="http://schemas.microsoft.com/office/drawing/2014/main" id="{AA6275B2-BBBA-4AC2-B701-F2F00C6E4EBC}"/>
              </a:ext>
            </a:extLst>
          </p:cNvPr>
          <p:cNvSpPr>
            <a:spLocks noGrp="1"/>
          </p:cNvSpPr>
          <p:nvPr>
            <p:ph type="body" sz="quarter" idx="10"/>
          </p:nvPr>
        </p:nvSpPr>
        <p:spPr/>
        <p:txBody>
          <a:bodyPr/>
          <a:lstStyle/>
          <a:p>
            <a:pPr marL="0" indent="0" algn="ctr">
              <a:buNone/>
            </a:pPr>
            <a:r>
              <a:rPr lang="en-US" sz="3600" dirty="0"/>
              <a:t>Fact Sheet</a:t>
            </a:r>
          </a:p>
        </p:txBody>
      </p:sp>
    </p:spTree>
    <p:extLst>
      <p:ext uri="{BB962C8B-B14F-4D97-AF65-F5344CB8AC3E}">
        <p14:creationId xmlns:p14="http://schemas.microsoft.com/office/powerpoint/2010/main" val="324469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20CABC-AE67-45FF-8714-14B1C46FFD8D}"/>
              </a:ext>
            </a:extLst>
          </p:cNvPr>
          <p:cNvSpPr txBox="1"/>
          <p:nvPr/>
        </p:nvSpPr>
        <p:spPr>
          <a:xfrm>
            <a:off x="838200" y="609600"/>
            <a:ext cx="2133600" cy="86177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Fact sheet</a:t>
            </a:r>
          </a:p>
          <a:p>
            <a:r>
              <a:rPr lang="en-US" sz="2500" b="1" dirty="0">
                <a:solidFill>
                  <a:srgbClr val="005268"/>
                </a:solidFill>
                <a:latin typeface="Century Gothic" panose="020B0502020202020204" pitchFamily="34" charset="0"/>
              </a:rPr>
              <a:t>(front)</a:t>
            </a:r>
          </a:p>
        </p:txBody>
      </p:sp>
      <p:pic>
        <p:nvPicPr>
          <p:cNvPr id="4" name="Picture 3">
            <a:extLst>
              <a:ext uri="{FF2B5EF4-FFF2-40B4-BE49-F238E27FC236}">
                <a16:creationId xmlns:a16="http://schemas.microsoft.com/office/drawing/2014/main" id="{C938F736-025A-4BE7-8205-F3018201A1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33435" y="133865"/>
            <a:ext cx="5077534" cy="6590270"/>
          </a:xfrm>
          <a:prstGeom prst="rect">
            <a:avLst/>
          </a:prstGeom>
          <a:ln>
            <a:solidFill>
              <a:schemeClr val="accent1"/>
            </a:solidFill>
          </a:ln>
        </p:spPr>
      </p:pic>
    </p:spTree>
    <p:extLst>
      <p:ext uri="{BB962C8B-B14F-4D97-AF65-F5344CB8AC3E}">
        <p14:creationId xmlns:p14="http://schemas.microsoft.com/office/powerpoint/2010/main" val="286350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20CABC-AE67-45FF-8714-14B1C46FFD8D}"/>
              </a:ext>
            </a:extLst>
          </p:cNvPr>
          <p:cNvSpPr txBox="1"/>
          <p:nvPr/>
        </p:nvSpPr>
        <p:spPr>
          <a:xfrm>
            <a:off x="838200" y="609600"/>
            <a:ext cx="2133600" cy="86177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Fact sheet</a:t>
            </a:r>
          </a:p>
          <a:p>
            <a:r>
              <a:rPr lang="en-US" sz="2500" b="1" dirty="0">
                <a:solidFill>
                  <a:srgbClr val="005268"/>
                </a:solidFill>
                <a:latin typeface="Century Gothic" panose="020B0502020202020204" pitchFamily="34" charset="0"/>
              </a:rPr>
              <a:t>(back)</a:t>
            </a:r>
          </a:p>
        </p:txBody>
      </p:sp>
      <p:pic>
        <p:nvPicPr>
          <p:cNvPr id="2" name="Picture 1">
            <a:extLst>
              <a:ext uri="{FF2B5EF4-FFF2-40B4-BE49-F238E27FC236}">
                <a16:creationId xmlns:a16="http://schemas.microsoft.com/office/drawing/2014/main" id="{019DA3F4-3EF3-4DDF-A2FA-D76EBE10B4A2}"/>
              </a:ext>
            </a:extLst>
          </p:cNvPr>
          <p:cNvPicPr>
            <a:picLocks noChangeAspect="1"/>
          </p:cNvPicPr>
          <p:nvPr/>
        </p:nvPicPr>
        <p:blipFill>
          <a:blip r:embed="rId3"/>
          <a:stretch>
            <a:fillRect/>
          </a:stretch>
        </p:blipFill>
        <p:spPr>
          <a:xfrm>
            <a:off x="3523882" y="65727"/>
            <a:ext cx="5296639" cy="6792273"/>
          </a:xfrm>
          <a:prstGeom prst="rect">
            <a:avLst/>
          </a:prstGeom>
          <a:ln>
            <a:solidFill>
              <a:schemeClr val="accent1"/>
            </a:solidFill>
          </a:ln>
        </p:spPr>
      </p:pic>
      <p:pic>
        <p:nvPicPr>
          <p:cNvPr id="4" name="Picture 3" descr="A screenshot of a social media post&#10;&#10;Description automatically generated">
            <a:extLst>
              <a:ext uri="{FF2B5EF4-FFF2-40B4-BE49-F238E27FC236}">
                <a16:creationId xmlns:a16="http://schemas.microsoft.com/office/drawing/2014/main" id="{A0301EBD-F508-43E4-AAAB-AC03EEAC625A}"/>
              </a:ext>
            </a:extLst>
          </p:cNvPr>
          <p:cNvPicPr>
            <a:picLocks noChangeAspect="1"/>
          </p:cNvPicPr>
          <p:nvPr/>
        </p:nvPicPr>
        <p:blipFill rotWithShape="1">
          <a:blip r:embed="rId4">
            <a:extLst>
              <a:ext uri="{28A0092B-C50C-407E-A947-70E740481C1C}">
                <a14:useLocalDpi xmlns:a14="http://schemas.microsoft.com/office/drawing/2010/main" val="0"/>
              </a:ext>
            </a:extLst>
          </a:blip>
          <a:srcRect l="7775" t="9323" r="6772"/>
          <a:stretch/>
        </p:blipFill>
        <p:spPr>
          <a:xfrm>
            <a:off x="3581400" y="65727"/>
            <a:ext cx="5059286" cy="492075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DC417AAF-045B-477D-938C-AB1F7A9B17D6}"/>
              </a:ext>
            </a:extLst>
          </p:cNvPr>
          <p:cNvPicPr>
            <a:picLocks noChangeAspect="1"/>
          </p:cNvPicPr>
          <p:nvPr/>
        </p:nvPicPr>
        <p:blipFill rotWithShape="1">
          <a:blip r:embed="rId5">
            <a:extLst>
              <a:ext uri="{28A0092B-C50C-407E-A947-70E740481C1C}">
                <a14:useLocalDpi xmlns:a14="http://schemas.microsoft.com/office/drawing/2010/main" val="0"/>
              </a:ext>
            </a:extLst>
          </a:blip>
          <a:srcRect l="8996" t="25211" r="10176" b="14284"/>
          <a:stretch/>
        </p:blipFill>
        <p:spPr>
          <a:xfrm>
            <a:off x="3733800" y="4986479"/>
            <a:ext cx="4038600" cy="1863970"/>
          </a:xfrm>
          <a:prstGeom prst="rect">
            <a:avLst/>
          </a:prstGeom>
        </p:spPr>
      </p:pic>
    </p:spTree>
    <p:extLst>
      <p:ext uri="{BB962C8B-B14F-4D97-AF65-F5344CB8AC3E}">
        <p14:creationId xmlns:p14="http://schemas.microsoft.com/office/powerpoint/2010/main" val="370456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209801" y="407599"/>
            <a:ext cx="6553200" cy="964002"/>
          </a:xfrm>
        </p:spPr>
        <p:txBody>
          <a:bodyPr/>
          <a:lstStyle/>
          <a:p>
            <a:r>
              <a:rPr lang="en-US" dirty="0"/>
              <a:t>Activity: Read fact sheet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4222376"/>
          </a:xfrm>
        </p:spPr>
        <p:txBody>
          <a:bodyPr>
            <a:normAutofit/>
          </a:bodyPr>
          <a:lstStyle/>
          <a:p>
            <a:r>
              <a:rPr lang="en-US" dirty="0"/>
              <a:t>Read the changed sections of the fact sheet aloud. </a:t>
            </a:r>
          </a:p>
          <a:p>
            <a:r>
              <a:rPr lang="en-US" dirty="0"/>
              <a:t>Interviewers take turns reading the section “What will the survey cover?” and the section on testing.</a:t>
            </a:r>
          </a:p>
          <a:p>
            <a:r>
              <a:rPr lang="en-US" dirty="0"/>
              <a:t>Feel free to ask questions about the content of the fact sheet.</a:t>
            </a:r>
          </a:p>
          <a:p>
            <a:pPr marL="0" indent="0">
              <a:buNone/>
            </a:pPr>
            <a:endParaRPr lang="en-US" dirty="0"/>
          </a:p>
        </p:txBody>
      </p:sp>
      <p:pic>
        <p:nvPicPr>
          <p:cNvPr id="3" name="Graphic 2" descr="Group">
            <a:extLst>
              <a:ext uri="{FF2B5EF4-FFF2-40B4-BE49-F238E27FC236}">
                <a16:creationId xmlns:a16="http://schemas.microsoft.com/office/drawing/2014/main" id="{244CBADC-5A62-45C6-828B-37A9126E9C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43552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C35186-95A0-4648-8D0E-9272780F8A11}"/>
              </a:ext>
            </a:extLst>
          </p:cNvPr>
          <p:cNvSpPr>
            <a:spLocks noGrp="1"/>
          </p:cNvSpPr>
          <p:nvPr>
            <p:ph type="body" sz="quarter" idx="10"/>
          </p:nvPr>
        </p:nvSpPr>
        <p:spPr/>
        <p:txBody>
          <a:bodyPr/>
          <a:lstStyle/>
          <a:p>
            <a:pPr marL="0" indent="0" algn="ctr">
              <a:buNone/>
            </a:pPr>
            <a:r>
              <a:rPr lang="en-US" sz="3600" b="1" dirty="0"/>
              <a:t>Form C: </a:t>
            </a:r>
          </a:p>
          <a:p>
            <a:pPr marL="0" indent="0" algn="ctr">
              <a:buNone/>
            </a:pPr>
            <a:r>
              <a:rPr lang="en-US" sz="3600" b="1" dirty="0"/>
              <a:t>Individual Interview</a:t>
            </a:r>
          </a:p>
        </p:txBody>
      </p:sp>
    </p:spTree>
    <p:extLst>
      <p:ext uri="{BB962C8B-B14F-4D97-AF65-F5344CB8AC3E}">
        <p14:creationId xmlns:p14="http://schemas.microsoft.com/office/powerpoint/2010/main" val="388666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4D6101-C6FB-4B05-B11F-F4825F52F07E}"/>
              </a:ext>
            </a:extLst>
          </p:cNvPr>
          <p:cNvSpPr/>
          <p:nvPr/>
        </p:nvSpPr>
        <p:spPr>
          <a:xfrm>
            <a:off x="0" y="0"/>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FC6D79A-A2C1-40DA-A7D8-876DF450AE0E}"/>
              </a:ext>
            </a:extLst>
          </p:cNvPr>
          <p:cNvPicPr>
            <a:picLocks noChangeAspect="1"/>
          </p:cNvPicPr>
          <p:nvPr/>
        </p:nvPicPr>
        <p:blipFill>
          <a:blip r:embed="rId3"/>
          <a:stretch>
            <a:fillRect/>
          </a:stretch>
        </p:blipFill>
        <p:spPr>
          <a:xfrm>
            <a:off x="2743200" y="157385"/>
            <a:ext cx="6287377" cy="6554115"/>
          </a:xfrm>
          <a:prstGeom prst="rect">
            <a:avLst/>
          </a:prstGeom>
        </p:spPr>
      </p:pic>
      <p:sp>
        <p:nvSpPr>
          <p:cNvPr id="7" name="TextBox 6">
            <a:extLst>
              <a:ext uri="{FF2B5EF4-FFF2-40B4-BE49-F238E27FC236}">
                <a16:creationId xmlns:a16="http://schemas.microsoft.com/office/drawing/2014/main" id="{FE710026-F01B-4C2D-8F6F-64C7D420963B}"/>
              </a:ext>
            </a:extLst>
          </p:cNvPr>
          <p:cNvSpPr txBox="1"/>
          <p:nvPr/>
        </p:nvSpPr>
        <p:spPr>
          <a:xfrm>
            <a:off x="582386" y="1752600"/>
            <a:ext cx="2133600" cy="2015936"/>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Form C: Interview with a patron or worker</a:t>
            </a:r>
          </a:p>
        </p:txBody>
      </p:sp>
    </p:spTree>
    <p:extLst>
      <p:ext uri="{BB962C8B-B14F-4D97-AF65-F5344CB8AC3E}">
        <p14:creationId xmlns:p14="http://schemas.microsoft.com/office/powerpoint/2010/main" val="204000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36BF-10B3-4EFF-A4C4-03BA8D880883}"/>
              </a:ext>
            </a:extLst>
          </p:cNvPr>
          <p:cNvSpPr>
            <a:spLocks noGrp="1"/>
          </p:cNvSpPr>
          <p:nvPr>
            <p:ph type="title"/>
          </p:nvPr>
        </p:nvSpPr>
        <p:spPr/>
        <p:txBody>
          <a:bodyPr/>
          <a:lstStyle/>
          <a:p>
            <a:r>
              <a:rPr lang="en-US" dirty="0"/>
              <a:t>Form C content</a:t>
            </a:r>
          </a:p>
        </p:txBody>
      </p:sp>
      <p:sp>
        <p:nvSpPr>
          <p:cNvPr id="6" name="Text Placeholder 2">
            <a:extLst>
              <a:ext uri="{FF2B5EF4-FFF2-40B4-BE49-F238E27FC236}">
                <a16:creationId xmlns:a16="http://schemas.microsoft.com/office/drawing/2014/main" id="{7DB7DD25-D4E3-4FA2-BB11-23555CBDD3DD}"/>
              </a:ext>
            </a:extLst>
          </p:cNvPr>
          <p:cNvSpPr txBox="1">
            <a:spLocks/>
          </p:cNvSpPr>
          <p:nvPr/>
        </p:nvSpPr>
        <p:spPr>
          <a:xfrm>
            <a:off x="685800" y="1766096"/>
            <a:ext cx="8534400" cy="2286000"/>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a:lnSpc>
                <a:spcPct val="100000"/>
              </a:lnSpc>
            </a:pPr>
            <a:r>
              <a:rPr lang="en-US" sz="2150" dirty="0"/>
              <a:t>Information about venue of interview</a:t>
            </a:r>
          </a:p>
          <a:p>
            <a:pPr>
              <a:lnSpc>
                <a:spcPct val="100000"/>
              </a:lnSpc>
            </a:pPr>
            <a:r>
              <a:rPr lang="en-US" sz="2150" dirty="0"/>
              <a:t>Demographics</a:t>
            </a:r>
          </a:p>
          <a:p>
            <a:pPr>
              <a:lnSpc>
                <a:spcPct val="100000"/>
              </a:lnSpc>
            </a:pPr>
            <a:r>
              <a:rPr lang="en-US" sz="2150" dirty="0"/>
              <a:t>Venue attendance</a:t>
            </a:r>
          </a:p>
          <a:p>
            <a:pPr>
              <a:lnSpc>
                <a:spcPct val="100000"/>
              </a:lnSpc>
            </a:pPr>
            <a:r>
              <a:rPr lang="en-US" sz="2150" dirty="0"/>
              <a:t>Drug use</a:t>
            </a:r>
          </a:p>
          <a:p>
            <a:pPr>
              <a:lnSpc>
                <a:spcPct val="100000"/>
              </a:lnSpc>
            </a:pPr>
            <a:r>
              <a:rPr lang="en-US" sz="2150" dirty="0"/>
              <a:t>Sexual behavior</a:t>
            </a:r>
          </a:p>
          <a:p>
            <a:pPr>
              <a:lnSpc>
                <a:spcPct val="100000"/>
              </a:lnSpc>
            </a:pPr>
            <a:r>
              <a:rPr lang="en-US" sz="2150" dirty="0"/>
              <a:t>Other venues visited</a:t>
            </a:r>
          </a:p>
          <a:p>
            <a:pPr>
              <a:lnSpc>
                <a:spcPct val="100000"/>
              </a:lnSpc>
            </a:pPr>
            <a:r>
              <a:rPr lang="en-US" sz="2150" dirty="0"/>
              <a:t>Key populations</a:t>
            </a:r>
          </a:p>
          <a:p>
            <a:pPr>
              <a:lnSpc>
                <a:spcPct val="100000"/>
              </a:lnSpc>
            </a:pPr>
            <a:r>
              <a:rPr lang="en-US" sz="2150" dirty="0"/>
              <a:t>Symptoms and use of services</a:t>
            </a:r>
          </a:p>
          <a:p>
            <a:pPr>
              <a:lnSpc>
                <a:spcPct val="100000"/>
              </a:lnSpc>
            </a:pPr>
            <a:r>
              <a:rPr lang="en-US" sz="2150" dirty="0"/>
              <a:t>Vulnerabilities</a:t>
            </a:r>
          </a:p>
          <a:p>
            <a:pPr>
              <a:lnSpc>
                <a:spcPct val="100000"/>
              </a:lnSpc>
            </a:pPr>
            <a:r>
              <a:rPr lang="en-US" sz="2150" dirty="0"/>
              <a:t>Self-completed section</a:t>
            </a:r>
          </a:p>
        </p:txBody>
      </p:sp>
    </p:spTree>
    <p:extLst>
      <p:ext uri="{BB962C8B-B14F-4D97-AF65-F5344CB8AC3E}">
        <p14:creationId xmlns:p14="http://schemas.microsoft.com/office/powerpoint/2010/main" val="329979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685868"/>
            <a:ext cx="6380017" cy="972060"/>
          </a:xfrm>
        </p:spPr>
        <p:txBody>
          <a:bodyPr/>
          <a:lstStyle/>
          <a:p>
            <a:r>
              <a:rPr lang="en-US" dirty="0"/>
              <a:t>Activity: Read questions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381000" y="1905000"/>
            <a:ext cx="7550727" cy="2286000"/>
          </a:xfrm>
        </p:spPr>
        <p:txBody>
          <a:bodyPr>
            <a:noAutofit/>
          </a:bodyPr>
          <a:lstStyle/>
          <a:p>
            <a:r>
              <a:rPr lang="en-US" sz="2470" dirty="0"/>
              <a:t>Read Form C aloud.</a:t>
            </a:r>
          </a:p>
          <a:p>
            <a:r>
              <a:rPr lang="en-US" sz="2470" dirty="0"/>
              <a:t>Interviewers take turns reading a question and its answer categories.</a:t>
            </a:r>
          </a:p>
          <a:p>
            <a:r>
              <a:rPr lang="en-US" sz="2470" dirty="0"/>
              <a:t>Later, the questions will be explained in depth.</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425004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a:xfrm>
            <a:off x="685800" y="685800"/>
            <a:ext cx="7772400" cy="1143000"/>
          </a:xfrm>
        </p:spPr>
        <p:txBody>
          <a:bodyPr/>
          <a:lstStyle/>
          <a:p>
            <a:pPr>
              <a:buClr>
                <a:srgbClr val="009999"/>
              </a:buClr>
              <a:buSzPct val="75000"/>
              <a:buFont typeface="Monotype Sorts" pitchFamily="2" charset="2"/>
              <a:buNone/>
            </a:pPr>
            <a:r>
              <a:rPr lang="en-US" dirty="0"/>
              <a:t>PLACE fieldwork </a:t>
            </a:r>
          </a:p>
        </p:txBody>
      </p:sp>
      <p:sp>
        <p:nvSpPr>
          <p:cNvPr id="2" name="Content Placeholder 1"/>
          <p:cNvSpPr>
            <a:spLocks noGrp="1"/>
          </p:cNvSpPr>
          <p:nvPr>
            <p:ph type="body" sz="quarter" idx="10"/>
          </p:nvPr>
        </p:nvSpPr>
        <p:spPr>
          <a:xfrm>
            <a:off x="623455" y="1981200"/>
            <a:ext cx="7550727" cy="1763806"/>
          </a:xfrm>
        </p:spPr>
        <p:txBody>
          <a:bodyPr/>
          <a:lstStyle/>
          <a:p>
            <a:pPr marL="0" indent="0">
              <a:lnSpc>
                <a:spcPct val="100000"/>
              </a:lnSpc>
              <a:buNone/>
              <a:tabLst>
                <a:tab pos="1371600" algn="l"/>
              </a:tabLst>
            </a:pPr>
            <a:r>
              <a:rPr lang="en-US" sz="2800" dirty="0">
                <a:solidFill>
                  <a:srgbClr val="E6661F"/>
                </a:solidFill>
              </a:rPr>
              <a:t>Level 1: </a:t>
            </a:r>
            <a:r>
              <a:rPr lang="en-US" sz="2800" dirty="0"/>
              <a:t>Community informant interviews</a:t>
            </a:r>
          </a:p>
          <a:p>
            <a:pPr marL="0" indent="0">
              <a:lnSpc>
                <a:spcPct val="100000"/>
              </a:lnSpc>
              <a:buNone/>
              <a:tabLst>
                <a:tab pos="1371600" algn="l"/>
              </a:tabLst>
            </a:pPr>
            <a:endParaRPr lang="en-US" sz="2800" dirty="0"/>
          </a:p>
          <a:p>
            <a:pPr marL="0" indent="0">
              <a:lnSpc>
                <a:spcPct val="100000"/>
              </a:lnSpc>
              <a:buNone/>
              <a:tabLst>
                <a:tab pos="1371600" algn="l"/>
              </a:tabLst>
            </a:pPr>
            <a:r>
              <a:rPr lang="en-US" sz="2800" b="1" dirty="0">
                <a:solidFill>
                  <a:srgbClr val="E6661F"/>
                </a:solidFill>
              </a:rPr>
              <a:t>Level 2:</a:t>
            </a:r>
            <a:r>
              <a:rPr lang="en-US" sz="2800" dirty="0">
                <a:solidFill>
                  <a:srgbClr val="E6661F"/>
                </a:solidFill>
              </a:rPr>
              <a:t> </a:t>
            </a:r>
            <a:r>
              <a:rPr lang="en-US" sz="2800" dirty="0"/>
              <a:t>Venue informant interviews and 	mapping</a:t>
            </a:r>
          </a:p>
          <a:p>
            <a:pPr marL="0" indent="0">
              <a:lnSpc>
                <a:spcPct val="100000"/>
              </a:lnSpc>
              <a:buNone/>
              <a:tabLst>
                <a:tab pos="1371600" algn="l"/>
              </a:tabLst>
            </a:pPr>
            <a:endParaRPr lang="en-US" sz="2800" dirty="0"/>
          </a:p>
          <a:p>
            <a:pPr marL="0" indent="-1005840">
              <a:lnSpc>
                <a:spcPct val="100000"/>
              </a:lnSpc>
              <a:buNone/>
              <a:tabLst>
                <a:tab pos="1371600" algn="l"/>
              </a:tabLst>
            </a:pPr>
            <a:r>
              <a:rPr lang="en-US" sz="2800" b="1" dirty="0">
                <a:solidFill>
                  <a:srgbClr val="E6661F"/>
                </a:solidFill>
              </a:rPr>
              <a:t>Level 3: </a:t>
            </a:r>
            <a:r>
              <a:rPr lang="en-US" sz="2800" dirty="0"/>
              <a:t>Patron and worker interviews and     	HIV testing</a:t>
            </a:r>
            <a:endParaRPr lang="en-US" sz="2800" dirty="0">
              <a:solidFill>
                <a:srgbClr val="FF0000"/>
              </a:solidFill>
            </a:endParaRPr>
          </a:p>
          <a:p>
            <a:pPr marL="495300" indent="-495300">
              <a:lnSpc>
                <a:spcPct val="100000"/>
              </a:lnSpc>
              <a:buNone/>
              <a:tabLst>
                <a:tab pos="1371600" algn="l"/>
              </a:tabLst>
            </a:pPr>
            <a:endParaRPr lang="en-US" sz="2800" dirty="0"/>
          </a:p>
        </p:txBody>
      </p:sp>
    </p:spTree>
    <p:extLst>
      <p:ext uri="{BB962C8B-B14F-4D97-AF65-F5344CB8AC3E}">
        <p14:creationId xmlns:p14="http://schemas.microsoft.com/office/powerpoint/2010/main" val="363481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36BF-10B3-4EFF-A4C4-03BA8D880883}"/>
              </a:ext>
            </a:extLst>
          </p:cNvPr>
          <p:cNvSpPr>
            <a:spLocks noGrp="1"/>
          </p:cNvSpPr>
          <p:nvPr>
            <p:ph type="title"/>
          </p:nvPr>
        </p:nvSpPr>
        <p:spPr/>
        <p:txBody>
          <a:bodyPr/>
          <a:lstStyle/>
          <a:p>
            <a:r>
              <a:rPr lang="en-US" dirty="0"/>
              <a:t>Form C content</a:t>
            </a:r>
          </a:p>
        </p:txBody>
      </p:sp>
      <p:sp>
        <p:nvSpPr>
          <p:cNvPr id="6" name="Text Placeholder 2">
            <a:extLst>
              <a:ext uri="{FF2B5EF4-FFF2-40B4-BE49-F238E27FC236}">
                <a16:creationId xmlns:a16="http://schemas.microsoft.com/office/drawing/2014/main" id="{7DB7DD25-D4E3-4FA2-BB11-23555CBDD3DD}"/>
              </a:ext>
            </a:extLst>
          </p:cNvPr>
          <p:cNvSpPr txBox="1">
            <a:spLocks/>
          </p:cNvSpPr>
          <p:nvPr/>
        </p:nvSpPr>
        <p:spPr>
          <a:xfrm>
            <a:off x="1066800" y="1828800"/>
            <a:ext cx="8534400" cy="2286000"/>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a:lnSpc>
                <a:spcPct val="100000"/>
              </a:lnSpc>
            </a:pPr>
            <a:r>
              <a:rPr lang="en-US" sz="2150" dirty="0"/>
              <a:t>Information about venue location and availability</a:t>
            </a:r>
          </a:p>
          <a:p>
            <a:pPr>
              <a:lnSpc>
                <a:spcPct val="100000"/>
              </a:lnSpc>
            </a:pPr>
            <a:r>
              <a:rPr lang="en-US" sz="2150" dirty="0"/>
              <a:t>Recruitment</a:t>
            </a:r>
          </a:p>
          <a:p>
            <a:pPr>
              <a:lnSpc>
                <a:spcPct val="100000"/>
              </a:lnSpc>
            </a:pPr>
            <a:r>
              <a:rPr lang="en-US" sz="2150" dirty="0"/>
              <a:t>Demographics</a:t>
            </a:r>
          </a:p>
          <a:p>
            <a:pPr>
              <a:lnSpc>
                <a:spcPct val="100000"/>
              </a:lnSpc>
            </a:pPr>
            <a:r>
              <a:rPr lang="en-US" sz="2150" dirty="0"/>
              <a:t>Venue attendance</a:t>
            </a:r>
          </a:p>
          <a:p>
            <a:pPr>
              <a:lnSpc>
                <a:spcPct val="100000"/>
              </a:lnSpc>
            </a:pPr>
            <a:r>
              <a:rPr lang="en-US" sz="2150" dirty="0"/>
              <a:t>Drug use</a:t>
            </a:r>
          </a:p>
          <a:p>
            <a:pPr>
              <a:lnSpc>
                <a:spcPct val="100000"/>
              </a:lnSpc>
            </a:pPr>
            <a:r>
              <a:rPr lang="en-US" sz="2150" dirty="0"/>
              <a:t>Sexual behavior</a:t>
            </a:r>
          </a:p>
          <a:p>
            <a:pPr>
              <a:lnSpc>
                <a:spcPct val="100000"/>
              </a:lnSpc>
            </a:pPr>
            <a:r>
              <a:rPr lang="en-US" sz="2150" dirty="0"/>
              <a:t>Other venues visited</a:t>
            </a:r>
          </a:p>
          <a:p>
            <a:pPr>
              <a:lnSpc>
                <a:spcPct val="100000"/>
              </a:lnSpc>
            </a:pPr>
            <a:r>
              <a:rPr lang="en-US" sz="2150" dirty="0"/>
              <a:t>Key populations</a:t>
            </a:r>
          </a:p>
          <a:p>
            <a:pPr>
              <a:lnSpc>
                <a:spcPct val="100000"/>
              </a:lnSpc>
            </a:pPr>
            <a:r>
              <a:rPr lang="en-US" sz="2150" dirty="0"/>
              <a:t>Symptoms and use of services</a:t>
            </a:r>
          </a:p>
          <a:p>
            <a:pPr>
              <a:lnSpc>
                <a:spcPct val="100000"/>
              </a:lnSpc>
            </a:pPr>
            <a:r>
              <a:rPr lang="en-US" sz="2150" dirty="0"/>
              <a:t>Vulnerabilities</a:t>
            </a:r>
          </a:p>
          <a:p>
            <a:pPr>
              <a:lnSpc>
                <a:spcPct val="100000"/>
              </a:lnSpc>
            </a:pPr>
            <a:r>
              <a:rPr lang="en-US" sz="2150" dirty="0"/>
              <a:t>Self-completed section</a:t>
            </a:r>
          </a:p>
        </p:txBody>
      </p:sp>
      <p:grpSp>
        <p:nvGrpSpPr>
          <p:cNvPr id="4" name="Group 3">
            <a:extLst>
              <a:ext uri="{FF2B5EF4-FFF2-40B4-BE49-F238E27FC236}">
                <a16:creationId xmlns:a16="http://schemas.microsoft.com/office/drawing/2014/main" id="{768F5547-7371-43CD-B850-51087D18F0C7}"/>
              </a:ext>
            </a:extLst>
          </p:cNvPr>
          <p:cNvGrpSpPr/>
          <p:nvPr/>
        </p:nvGrpSpPr>
        <p:grpSpPr>
          <a:xfrm>
            <a:off x="854501" y="1974517"/>
            <a:ext cx="212299" cy="4302721"/>
            <a:chOff x="251012" y="1725772"/>
            <a:chExt cx="212299" cy="4302721"/>
          </a:xfrm>
        </p:grpSpPr>
        <p:sp>
          <p:nvSpPr>
            <p:cNvPr id="5" name="Left Brace 4">
              <a:extLst>
                <a:ext uri="{FF2B5EF4-FFF2-40B4-BE49-F238E27FC236}">
                  <a16:creationId xmlns:a16="http://schemas.microsoft.com/office/drawing/2014/main" id="{31CBDD1C-D4C0-4DF6-9F60-77C543356580}"/>
                </a:ext>
              </a:extLst>
            </p:cNvPr>
            <p:cNvSpPr/>
            <p:nvPr/>
          </p:nvSpPr>
          <p:spPr>
            <a:xfrm>
              <a:off x="294410" y="1725772"/>
              <a:ext cx="168901" cy="1889257"/>
            </a:xfrm>
            <a:prstGeom prst="leftBrace">
              <a:avLst/>
            </a:prstGeom>
            <a:ln w="31750">
              <a:solidFill>
                <a:srgbClr val="E666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a:extLst>
                <a:ext uri="{FF2B5EF4-FFF2-40B4-BE49-F238E27FC236}">
                  <a16:creationId xmlns:a16="http://schemas.microsoft.com/office/drawing/2014/main" id="{90CDD82B-D6B4-4FB8-BC82-3EF36B9A0954}"/>
                </a:ext>
              </a:extLst>
            </p:cNvPr>
            <p:cNvSpPr/>
            <p:nvPr/>
          </p:nvSpPr>
          <p:spPr>
            <a:xfrm>
              <a:off x="251012" y="3866055"/>
              <a:ext cx="173181" cy="900904"/>
            </a:xfrm>
            <a:prstGeom prst="leftBrace">
              <a:avLst/>
            </a:prstGeom>
            <a:ln w="31750">
              <a:solidFill>
                <a:srgbClr val="E666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a:extLst>
                <a:ext uri="{FF2B5EF4-FFF2-40B4-BE49-F238E27FC236}">
                  <a16:creationId xmlns:a16="http://schemas.microsoft.com/office/drawing/2014/main" id="{5F65BB51-5AB4-4E1E-BEAE-E82212B391CA}"/>
                </a:ext>
              </a:extLst>
            </p:cNvPr>
            <p:cNvSpPr/>
            <p:nvPr/>
          </p:nvSpPr>
          <p:spPr>
            <a:xfrm>
              <a:off x="257124" y="4930331"/>
              <a:ext cx="206187" cy="1098162"/>
            </a:xfrm>
            <a:prstGeom prst="leftBrace">
              <a:avLst/>
            </a:prstGeom>
            <a:ln w="31750">
              <a:solidFill>
                <a:srgbClr val="E666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C0A38B29-9391-4C8B-BE5A-3944D1FE0C70}"/>
              </a:ext>
            </a:extLst>
          </p:cNvPr>
          <p:cNvSpPr txBox="1"/>
          <p:nvPr/>
        </p:nvSpPr>
        <p:spPr>
          <a:xfrm>
            <a:off x="381000" y="2447397"/>
            <a:ext cx="444468" cy="461665"/>
          </a:xfrm>
          <a:prstGeom prst="rect">
            <a:avLst/>
          </a:prstGeom>
          <a:noFill/>
        </p:spPr>
        <p:txBody>
          <a:bodyPr wrap="square" rtlCol="0">
            <a:spAutoFit/>
          </a:bodyPr>
          <a:lstStyle/>
          <a:p>
            <a:pPr algn="ctr"/>
            <a:r>
              <a:rPr lang="en-US" sz="2400" dirty="0">
                <a:solidFill>
                  <a:schemeClr val="accent1">
                    <a:lumMod val="75000"/>
                  </a:schemeClr>
                </a:solidFill>
              </a:rPr>
              <a:t>1</a:t>
            </a:r>
          </a:p>
        </p:txBody>
      </p:sp>
      <p:sp>
        <p:nvSpPr>
          <p:cNvPr id="10" name="TextBox 9">
            <a:extLst>
              <a:ext uri="{FF2B5EF4-FFF2-40B4-BE49-F238E27FC236}">
                <a16:creationId xmlns:a16="http://schemas.microsoft.com/office/drawing/2014/main" id="{553A5D9C-1275-4966-9B56-02DD1CAC7339}"/>
              </a:ext>
            </a:extLst>
          </p:cNvPr>
          <p:cNvSpPr txBox="1"/>
          <p:nvPr/>
        </p:nvSpPr>
        <p:spPr>
          <a:xfrm>
            <a:off x="320133" y="3863775"/>
            <a:ext cx="444468" cy="461665"/>
          </a:xfrm>
          <a:prstGeom prst="rect">
            <a:avLst/>
          </a:prstGeom>
          <a:noFill/>
        </p:spPr>
        <p:txBody>
          <a:bodyPr wrap="square" rtlCol="0">
            <a:spAutoFit/>
          </a:bodyPr>
          <a:lstStyle/>
          <a:p>
            <a:pPr algn="ctr"/>
            <a:r>
              <a:rPr lang="en-US" sz="2400" dirty="0">
                <a:solidFill>
                  <a:schemeClr val="accent1">
                    <a:lumMod val="75000"/>
                  </a:schemeClr>
                </a:solidFill>
              </a:rPr>
              <a:t>2</a:t>
            </a:r>
          </a:p>
        </p:txBody>
      </p:sp>
      <p:sp>
        <p:nvSpPr>
          <p:cNvPr id="11" name="TextBox 10">
            <a:extLst>
              <a:ext uri="{FF2B5EF4-FFF2-40B4-BE49-F238E27FC236}">
                <a16:creationId xmlns:a16="http://schemas.microsoft.com/office/drawing/2014/main" id="{9E178F2D-5176-46A1-B708-3BE662F97E71}"/>
              </a:ext>
            </a:extLst>
          </p:cNvPr>
          <p:cNvSpPr txBox="1"/>
          <p:nvPr/>
        </p:nvSpPr>
        <p:spPr>
          <a:xfrm>
            <a:off x="320133" y="5145826"/>
            <a:ext cx="444468" cy="461665"/>
          </a:xfrm>
          <a:prstGeom prst="rect">
            <a:avLst/>
          </a:prstGeom>
          <a:noFill/>
        </p:spPr>
        <p:txBody>
          <a:bodyPr wrap="square" rtlCol="0">
            <a:spAutoFit/>
          </a:bodyPr>
          <a:lstStyle/>
          <a:p>
            <a:pPr algn="ctr"/>
            <a:r>
              <a:rPr lang="en-US" sz="2400" dirty="0">
                <a:solidFill>
                  <a:schemeClr val="accent1">
                    <a:lumMod val="75000"/>
                  </a:schemeClr>
                </a:solidFill>
              </a:rPr>
              <a:t>3</a:t>
            </a:r>
          </a:p>
        </p:txBody>
      </p:sp>
    </p:spTree>
    <p:extLst>
      <p:ext uri="{BB962C8B-B14F-4D97-AF65-F5344CB8AC3E}">
        <p14:creationId xmlns:p14="http://schemas.microsoft.com/office/powerpoint/2010/main" val="417735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533400"/>
            <a:ext cx="6380017" cy="972060"/>
          </a:xfrm>
        </p:spPr>
        <p:txBody>
          <a:bodyPr>
            <a:normAutofit fontScale="90000"/>
          </a:bodyPr>
          <a:lstStyle/>
          <a:p>
            <a:r>
              <a:rPr lang="en-US" dirty="0"/>
              <a:t>Activity: Read questions in Section 1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3841376"/>
          </a:xfrm>
        </p:spPr>
        <p:txBody>
          <a:bodyPr>
            <a:noAutofit/>
          </a:bodyPr>
          <a:lstStyle/>
          <a:p>
            <a:r>
              <a:rPr lang="en-US" sz="2470" dirty="0"/>
              <a:t>Read Section 1 of Form C aloud again.</a:t>
            </a:r>
          </a:p>
          <a:p>
            <a:r>
              <a:rPr lang="en-US" sz="2470" dirty="0"/>
              <a:t>Interviewers take turns reading a question and its answer categories to the group.</a:t>
            </a:r>
          </a:p>
          <a:p>
            <a:r>
              <a:rPr lang="en-US" sz="2470" dirty="0"/>
              <a:t>After each question is read, the trainer describes the type of information sought and answers any questions.</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102175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A63D-7884-4937-B9BF-B87B471009A0}"/>
              </a:ext>
            </a:extLst>
          </p:cNvPr>
          <p:cNvSpPr>
            <a:spLocks noGrp="1"/>
          </p:cNvSpPr>
          <p:nvPr>
            <p:ph type="title"/>
          </p:nvPr>
        </p:nvSpPr>
        <p:spPr>
          <a:xfrm>
            <a:off x="554183" y="533400"/>
            <a:ext cx="7885545" cy="1008529"/>
          </a:xfrm>
        </p:spPr>
        <p:txBody>
          <a:bodyPr>
            <a:normAutofit fontScale="90000"/>
          </a:bodyPr>
          <a:lstStyle/>
          <a:p>
            <a:r>
              <a:rPr lang="en-US" dirty="0"/>
              <a:t>Section 1: Information about venue of interview</a:t>
            </a:r>
          </a:p>
        </p:txBody>
      </p:sp>
      <p:sp>
        <p:nvSpPr>
          <p:cNvPr id="3" name="Text Placeholder 2">
            <a:extLst>
              <a:ext uri="{FF2B5EF4-FFF2-40B4-BE49-F238E27FC236}">
                <a16:creationId xmlns:a16="http://schemas.microsoft.com/office/drawing/2014/main" id="{70D9DC9F-EB81-4E83-A8CD-58E7C7537B4F}"/>
              </a:ext>
            </a:extLst>
          </p:cNvPr>
          <p:cNvSpPr>
            <a:spLocks noGrp="1"/>
          </p:cNvSpPr>
          <p:nvPr>
            <p:ph type="body" sz="quarter" idx="10"/>
          </p:nvPr>
        </p:nvSpPr>
        <p:spPr>
          <a:xfrm>
            <a:off x="578565" y="1949824"/>
            <a:ext cx="7550727" cy="4222308"/>
          </a:xfrm>
        </p:spPr>
        <p:txBody>
          <a:bodyPr>
            <a:normAutofit/>
          </a:bodyPr>
          <a:lstStyle/>
          <a:p>
            <a:r>
              <a:rPr lang="en-US" sz="2470" kern="0" dirty="0"/>
              <a:t>Basic information: Venue name, ID, etc.</a:t>
            </a:r>
            <a:endParaRPr lang="en-US" sz="2400" kern="0" dirty="0"/>
          </a:p>
        </p:txBody>
      </p:sp>
    </p:spTree>
    <p:extLst>
      <p:ext uri="{BB962C8B-B14F-4D97-AF65-F5344CB8AC3E}">
        <p14:creationId xmlns:p14="http://schemas.microsoft.com/office/powerpoint/2010/main" val="34596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A63D-7884-4937-B9BF-B87B471009A0}"/>
              </a:ext>
            </a:extLst>
          </p:cNvPr>
          <p:cNvSpPr>
            <a:spLocks noGrp="1"/>
          </p:cNvSpPr>
          <p:nvPr>
            <p:ph type="title"/>
          </p:nvPr>
        </p:nvSpPr>
        <p:spPr>
          <a:xfrm>
            <a:off x="554183" y="533400"/>
            <a:ext cx="7885545" cy="1008529"/>
          </a:xfrm>
        </p:spPr>
        <p:txBody>
          <a:bodyPr>
            <a:normAutofit fontScale="90000"/>
          </a:bodyPr>
          <a:lstStyle/>
          <a:p>
            <a:r>
              <a:rPr lang="en-US" dirty="0"/>
              <a:t>Section 1: Recruitment	—type of respondent</a:t>
            </a:r>
          </a:p>
        </p:txBody>
      </p:sp>
      <p:sp>
        <p:nvSpPr>
          <p:cNvPr id="3" name="Text Placeholder 2">
            <a:extLst>
              <a:ext uri="{FF2B5EF4-FFF2-40B4-BE49-F238E27FC236}">
                <a16:creationId xmlns:a16="http://schemas.microsoft.com/office/drawing/2014/main" id="{70D9DC9F-EB81-4E83-A8CD-58E7C7537B4F}"/>
              </a:ext>
            </a:extLst>
          </p:cNvPr>
          <p:cNvSpPr>
            <a:spLocks noGrp="1"/>
          </p:cNvSpPr>
          <p:nvPr>
            <p:ph type="body" sz="quarter" idx="10"/>
          </p:nvPr>
        </p:nvSpPr>
        <p:spPr>
          <a:xfrm>
            <a:off x="578565" y="1949824"/>
            <a:ext cx="7550727" cy="4222308"/>
          </a:xfrm>
        </p:spPr>
        <p:txBody>
          <a:bodyPr>
            <a:normAutofit/>
          </a:bodyPr>
          <a:lstStyle/>
          <a:p>
            <a:r>
              <a:rPr lang="en-US" sz="2470" kern="0" dirty="0"/>
              <a:t>We will cover recruitment in more detail later.</a:t>
            </a:r>
          </a:p>
          <a:p>
            <a:r>
              <a:rPr lang="en-US" sz="2470" kern="0" dirty="0"/>
              <a:t>Overview:</a:t>
            </a:r>
          </a:p>
          <a:p>
            <a:pPr lvl="1"/>
            <a:r>
              <a:rPr lang="en-US" sz="2400" kern="0" dirty="0">
                <a:solidFill>
                  <a:srgbClr val="005268"/>
                </a:solidFill>
                <a:latin typeface="Century Gothic" panose="020B0502020202020204" pitchFamily="34" charset="0"/>
              </a:rPr>
              <a:t>Some patrons will be chosen randomly.</a:t>
            </a:r>
          </a:p>
          <a:p>
            <a:pPr lvl="1"/>
            <a:r>
              <a:rPr lang="en-US" sz="2400" kern="0" dirty="0">
                <a:solidFill>
                  <a:srgbClr val="005268"/>
                </a:solidFill>
                <a:latin typeface="Century Gothic" panose="020B0502020202020204" pitchFamily="34" charset="0"/>
              </a:rPr>
              <a:t>It’s important not to select only friendly people or people from the same group of friends.</a:t>
            </a:r>
          </a:p>
          <a:p>
            <a:pPr lvl="1"/>
            <a:r>
              <a:rPr lang="en-US" sz="2400" kern="0" dirty="0">
                <a:solidFill>
                  <a:srgbClr val="005268"/>
                </a:solidFill>
                <a:latin typeface="Century Gothic" panose="020B0502020202020204" pitchFamily="34" charset="0"/>
              </a:rPr>
              <a:t>Others may be chosen purposively.</a:t>
            </a:r>
          </a:p>
          <a:p>
            <a:pPr lvl="1"/>
            <a:r>
              <a:rPr lang="en-US" sz="2400" kern="0" dirty="0">
                <a:solidFill>
                  <a:srgbClr val="005268"/>
                </a:solidFill>
                <a:latin typeface="Century Gothic" panose="020B0502020202020204" pitchFamily="34" charset="0"/>
              </a:rPr>
              <a:t>This means some will be chosen because of certain risk factors (for example: female sex workers, women who live at the venue, transgender women).</a:t>
            </a:r>
          </a:p>
        </p:txBody>
      </p:sp>
    </p:spTree>
    <p:extLst>
      <p:ext uri="{BB962C8B-B14F-4D97-AF65-F5344CB8AC3E}">
        <p14:creationId xmlns:p14="http://schemas.microsoft.com/office/powerpoint/2010/main" val="302144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A63D-7884-4937-B9BF-B87B471009A0}"/>
              </a:ext>
            </a:extLst>
          </p:cNvPr>
          <p:cNvSpPr>
            <a:spLocks noGrp="1"/>
          </p:cNvSpPr>
          <p:nvPr>
            <p:ph type="title"/>
          </p:nvPr>
        </p:nvSpPr>
        <p:spPr>
          <a:xfrm>
            <a:off x="547189" y="533400"/>
            <a:ext cx="7885545" cy="1008529"/>
          </a:xfrm>
        </p:spPr>
        <p:txBody>
          <a:bodyPr>
            <a:normAutofit fontScale="90000"/>
          </a:bodyPr>
          <a:lstStyle/>
          <a:p>
            <a:r>
              <a:rPr lang="en-US" dirty="0"/>
              <a:t>Section 1: Recruitment of 15- to 17- year-olds	</a:t>
            </a:r>
          </a:p>
        </p:txBody>
      </p:sp>
      <p:sp>
        <p:nvSpPr>
          <p:cNvPr id="3" name="Text Placeholder 2">
            <a:extLst>
              <a:ext uri="{FF2B5EF4-FFF2-40B4-BE49-F238E27FC236}">
                <a16:creationId xmlns:a16="http://schemas.microsoft.com/office/drawing/2014/main" id="{70D9DC9F-EB81-4E83-A8CD-58E7C7537B4F}"/>
              </a:ext>
            </a:extLst>
          </p:cNvPr>
          <p:cNvSpPr>
            <a:spLocks noGrp="1"/>
          </p:cNvSpPr>
          <p:nvPr>
            <p:ph type="body" sz="quarter" idx="10"/>
          </p:nvPr>
        </p:nvSpPr>
        <p:spPr>
          <a:xfrm>
            <a:off x="578565" y="1949824"/>
            <a:ext cx="7550727" cy="4222308"/>
          </a:xfrm>
        </p:spPr>
        <p:txBody>
          <a:bodyPr>
            <a:normAutofit/>
          </a:bodyPr>
          <a:lstStyle/>
          <a:p>
            <a:r>
              <a:rPr lang="en-US" sz="2470" kern="0" dirty="0"/>
              <a:t>Usually people &lt;18 are not considered adults who can make decisions</a:t>
            </a:r>
          </a:p>
          <a:p>
            <a:r>
              <a:rPr lang="en-US" sz="2470" kern="0" dirty="0"/>
              <a:t>People 15, 16, and 17 visit venues and are vulnerable; do not miss chance to interview!</a:t>
            </a:r>
          </a:p>
          <a:p>
            <a:r>
              <a:rPr lang="en-US" sz="2470" kern="0" dirty="0"/>
              <a:t>If at venue independently (like an adult), we can interview</a:t>
            </a:r>
          </a:p>
          <a:p>
            <a:r>
              <a:rPr lang="en-US" sz="2470" kern="0" dirty="0"/>
              <a:t>If at venue with parents or running a family errand, we CANNOT interview!</a:t>
            </a:r>
          </a:p>
        </p:txBody>
      </p:sp>
    </p:spTree>
    <p:extLst>
      <p:ext uri="{BB962C8B-B14F-4D97-AF65-F5344CB8AC3E}">
        <p14:creationId xmlns:p14="http://schemas.microsoft.com/office/powerpoint/2010/main" val="66001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78565" y="609600"/>
            <a:ext cx="7885545" cy="1008529"/>
          </a:xfrm>
        </p:spPr>
        <p:txBody>
          <a:bodyPr/>
          <a:lstStyle/>
          <a:p>
            <a:r>
              <a:rPr lang="en-US" dirty="0"/>
              <a:t>Section 1: Recruitment</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78565" y="1905000"/>
            <a:ext cx="6431835" cy="3841376"/>
          </a:xfrm>
        </p:spPr>
        <p:txBody>
          <a:bodyPr>
            <a:normAutofit/>
          </a:bodyPr>
          <a:lstStyle/>
          <a:p>
            <a:r>
              <a:rPr lang="en-US" dirty="0"/>
              <a:t>If not willing to take HIV test, cannot participate: END INTERVIEW</a:t>
            </a:r>
          </a:p>
          <a:p>
            <a:r>
              <a:rPr lang="en-US" dirty="0"/>
              <a:t>Is respondent capable of answering questions?</a:t>
            </a:r>
          </a:p>
          <a:p>
            <a:pPr lvl="1"/>
            <a:r>
              <a:rPr lang="en-US" sz="2400" dirty="0">
                <a:solidFill>
                  <a:srgbClr val="005268"/>
                </a:solidFill>
                <a:latin typeface="Century Gothic" panose="020B0502020202020204" pitchFamily="34" charset="0"/>
              </a:rPr>
              <a:t>Drunk</a:t>
            </a:r>
          </a:p>
          <a:p>
            <a:pPr lvl="1"/>
            <a:r>
              <a:rPr lang="en-US" sz="2400" dirty="0">
                <a:solidFill>
                  <a:srgbClr val="005268"/>
                </a:solidFill>
                <a:latin typeface="Century Gothic" panose="020B0502020202020204" pitchFamily="34" charset="0"/>
              </a:rPr>
              <a:t>Does not understand</a:t>
            </a:r>
          </a:p>
          <a:p>
            <a:endParaRPr lang="en-US" dirty="0"/>
          </a:p>
        </p:txBody>
      </p:sp>
    </p:spTree>
    <p:extLst>
      <p:ext uri="{BB962C8B-B14F-4D97-AF65-F5344CB8AC3E}">
        <p14:creationId xmlns:p14="http://schemas.microsoft.com/office/powerpoint/2010/main" val="2808942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78565" y="562535"/>
            <a:ext cx="7885545" cy="1008529"/>
          </a:xfrm>
        </p:spPr>
        <p:txBody>
          <a:bodyPr/>
          <a:lstStyle/>
          <a:p>
            <a:r>
              <a:rPr lang="en-US" dirty="0"/>
              <a:t>Section 1: Demographics</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78565" y="1949824"/>
            <a:ext cx="7550727" cy="3841376"/>
          </a:xfrm>
        </p:spPr>
        <p:txBody>
          <a:bodyPr/>
          <a:lstStyle/>
          <a:p>
            <a:r>
              <a:rPr lang="en-US" dirty="0"/>
              <a:t>Residence – how long?</a:t>
            </a:r>
          </a:p>
          <a:p>
            <a:r>
              <a:rPr lang="en-US" sz="2400" dirty="0"/>
              <a:t>Education</a:t>
            </a:r>
          </a:p>
          <a:p>
            <a:r>
              <a:rPr lang="en-US" sz="2400" dirty="0"/>
              <a:t>Employment</a:t>
            </a:r>
          </a:p>
          <a:p>
            <a:endParaRPr lang="en-US" dirty="0"/>
          </a:p>
        </p:txBody>
      </p:sp>
    </p:spTree>
    <p:extLst>
      <p:ext uri="{BB962C8B-B14F-4D97-AF65-F5344CB8AC3E}">
        <p14:creationId xmlns:p14="http://schemas.microsoft.com/office/powerpoint/2010/main" val="356768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457200" y="304800"/>
            <a:ext cx="7885545" cy="1008529"/>
          </a:xfrm>
        </p:spPr>
        <p:txBody>
          <a:bodyPr>
            <a:normAutofit fontScale="90000"/>
          </a:bodyPr>
          <a:lstStyle/>
          <a:p>
            <a:r>
              <a:rPr lang="en-US" dirty="0"/>
              <a:t>Section 1: Venue attendance on Saturday night</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33400" y="1905000"/>
            <a:ext cx="7550727" cy="4345641"/>
          </a:xfrm>
        </p:spPr>
        <p:txBody>
          <a:bodyPr>
            <a:normAutofit/>
          </a:bodyPr>
          <a:lstStyle/>
          <a:p>
            <a:r>
              <a:rPr lang="en-US" dirty="0"/>
              <a:t>We visit venues on different days of the week.</a:t>
            </a:r>
          </a:p>
          <a:p>
            <a:r>
              <a:rPr lang="en-US" dirty="0"/>
              <a:t>Ask about Saturday night in some questions so that everyone is talking about the same day of the week. </a:t>
            </a:r>
          </a:p>
          <a:p>
            <a:r>
              <a:rPr lang="en-US" dirty="0"/>
              <a:t>Last Saturday = </a:t>
            </a:r>
          </a:p>
          <a:p>
            <a:pPr lvl="1"/>
            <a:r>
              <a:rPr lang="en-US" sz="2000" dirty="0">
                <a:solidFill>
                  <a:srgbClr val="005268"/>
                </a:solidFill>
                <a:latin typeface="Century Gothic" panose="020B0502020202020204" pitchFamily="34" charset="0"/>
              </a:rPr>
              <a:t>If interviews occur Sunday, it is the day before.</a:t>
            </a:r>
          </a:p>
          <a:p>
            <a:pPr lvl="1"/>
            <a:r>
              <a:rPr lang="en-US" sz="2000" dirty="0">
                <a:solidFill>
                  <a:srgbClr val="005268"/>
                </a:solidFill>
                <a:latin typeface="Century Gothic" panose="020B0502020202020204" pitchFamily="34" charset="0"/>
              </a:rPr>
              <a:t>If interviews occur Monday through Friday, it is the previous Saturday.</a:t>
            </a:r>
          </a:p>
          <a:p>
            <a:pPr lvl="1"/>
            <a:r>
              <a:rPr lang="en-US" sz="2000" dirty="0">
                <a:solidFill>
                  <a:srgbClr val="005268"/>
                </a:solidFill>
                <a:latin typeface="Century Gothic" panose="020B0502020202020204" pitchFamily="34" charset="0"/>
              </a:rPr>
              <a:t>If interviews occur on a Saturday, it is the Saturday of the prior week, NOT that same day.</a:t>
            </a:r>
          </a:p>
        </p:txBody>
      </p:sp>
    </p:spTree>
    <p:extLst>
      <p:ext uri="{BB962C8B-B14F-4D97-AF65-F5344CB8AC3E}">
        <p14:creationId xmlns:p14="http://schemas.microsoft.com/office/powerpoint/2010/main" val="366260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78565" y="570156"/>
            <a:ext cx="7885545" cy="1008529"/>
          </a:xfrm>
        </p:spPr>
        <p:txBody>
          <a:bodyPr>
            <a:normAutofit/>
          </a:bodyPr>
          <a:lstStyle/>
          <a:p>
            <a:r>
              <a:rPr lang="en-US" dirty="0"/>
              <a:t>Section 1: Drug use</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78565" y="1949823"/>
            <a:ext cx="7550727" cy="4345641"/>
          </a:xfrm>
        </p:spPr>
        <p:txBody>
          <a:bodyPr>
            <a:normAutofit/>
          </a:bodyPr>
          <a:lstStyle/>
          <a:p>
            <a:r>
              <a:rPr lang="en-US" sz="2470" dirty="0"/>
              <a:t>Alcohol use can lead to poor judgement and increased risk behavior.</a:t>
            </a:r>
          </a:p>
          <a:p>
            <a:r>
              <a:rPr lang="en-US" sz="2470" dirty="0"/>
              <a:t>It’s important to ask about sharing needles, because this is one way that HIV is transmitted.</a:t>
            </a:r>
          </a:p>
        </p:txBody>
      </p:sp>
    </p:spTree>
    <p:extLst>
      <p:ext uri="{BB962C8B-B14F-4D97-AF65-F5344CB8AC3E}">
        <p14:creationId xmlns:p14="http://schemas.microsoft.com/office/powerpoint/2010/main" val="272993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325255" y="514996"/>
            <a:ext cx="6437745" cy="1142932"/>
          </a:xfrm>
        </p:spPr>
        <p:txBody>
          <a:bodyPr>
            <a:normAutofit fontScale="90000"/>
          </a:bodyPr>
          <a:lstStyle/>
          <a:p>
            <a:r>
              <a:rPr lang="en-US" dirty="0"/>
              <a:t>Activity: Practice Section 1</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5105400"/>
          </a:xfrm>
        </p:spPr>
        <p:txBody>
          <a:bodyPr>
            <a:noAutofit/>
          </a:bodyPr>
          <a:lstStyle/>
          <a:p>
            <a:r>
              <a:rPr lang="en-US" sz="2470" dirty="0"/>
              <a:t>Interviewers form pairs.</a:t>
            </a:r>
          </a:p>
          <a:p>
            <a:r>
              <a:rPr lang="en-US" sz="2470" dirty="0"/>
              <a:t>One interviewer takes the role of venue patron or worker while the interviewer conducts Section 1 of the Form C interview.</a:t>
            </a:r>
          </a:p>
          <a:p>
            <a:r>
              <a:rPr lang="en-US" sz="2470" dirty="0"/>
              <a:t>Reverse roles to give the other interviewer practice.</a:t>
            </a:r>
          </a:p>
          <a:p>
            <a:r>
              <a:rPr lang="en-US" sz="2470" dirty="0"/>
              <a:t>Make up responses! It is not necessary to reveal personal information!</a:t>
            </a:r>
          </a:p>
          <a:p>
            <a:r>
              <a:rPr lang="en-US" sz="2470" dirty="0"/>
              <a:t>Questions about this section of the Form C interview?</a:t>
            </a:r>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145793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4E52A-0E10-4F3D-A950-0B75FF2F4E5F}"/>
              </a:ext>
            </a:extLst>
          </p:cNvPr>
          <p:cNvSpPr>
            <a:spLocks noGrp="1"/>
          </p:cNvSpPr>
          <p:nvPr>
            <p:ph type="title"/>
          </p:nvPr>
        </p:nvSpPr>
        <p:spPr/>
        <p:txBody>
          <a:bodyPr/>
          <a:lstStyle/>
          <a:p>
            <a:r>
              <a:rPr lang="en-US" dirty="0"/>
              <a:t>Purpose of interviews and tests</a:t>
            </a:r>
          </a:p>
        </p:txBody>
      </p:sp>
      <p:sp>
        <p:nvSpPr>
          <p:cNvPr id="5" name="Text Placeholder 4">
            <a:extLst>
              <a:ext uri="{FF2B5EF4-FFF2-40B4-BE49-F238E27FC236}">
                <a16:creationId xmlns:a16="http://schemas.microsoft.com/office/drawing/2014/main" id="{19CFC871-D5FC-4226-8635-0FE327AEF394}"/>
              </a:ext>
            </a:extLst>
          </p:cNvPr>
          <p:cNvSpPr>
            <a:spLocks noGrp="1"/>
          </p:cNvSpPr>
          <p:nvPr>
            <p:ph type="body" sz="quarter" idx="10"/>
          </p:nvPr>
        </p:nvSpPr>
        <p:spPr>
          <a:xfrm>
            <a:off x="554183" y="1889312"/>
            <a:ext cx="7550727" cy="3079376"/>
          </a:xfrm>
        </p:spPr>
        <p:txBody>
          <a:bodyPr/>
          <a:lstStyle/>
          <a:p>
            <a:r>
              <a:rPr lang="en-US" dirty="0"/>
              <a:t>Collect information about characteristics of people who visit venues (patrons and workers), sexual behavior, and exposure to HIV prevention programs</a:t>
            </a:r>
          </a:p>
          <a:p>
            <a:pPr marL="0" indent="0">
              <a:buNone/>
            </a:pPr>
            <a:endParaRPr lang="en-US" dirty="0"/>
          </a:p>
          <a:p>
            <a:r>
              <a:rPr lang="en-US" dirty="0"/>
              <a:t>Collect information about HIV status</a:t>
            </a:r>
          </a:p>
          <a:p>
            <a:pPr marL="0" indent="0">
              <a:buNone/>
            </a:pPr>
            <a:endParaRPr lang="en-US" dirty="0"/>
          </a:p>
        </p:txBody>
      </p:sp>
      <p:pic>
        <p:nvPicPr>
          <p:cNvPr id="3" name="Picture 2" descr="A picture containing clipart&#10;&#10;Description automatically generated">
            <a:extLst>
              <a:ext uri="{FF2B5EF4-FFF2-40B4-BE49-F238E27FC236}">
                <a16:creationId xmlns:a16="http://schemas.microsoft.com/office/drawing/2014/main" id="{F051310B-D0A5-4002-9A00-5A3A23AEA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572000"/>
            <a:ext cx="2147454" cy="2147454"/>
          </a:xfrm>
          <a:prstGeom prst="rect">
            <a:avLst/>
          </a:prstGeom>
        </p:spPr>
      </p:pic>
    </p:spTree>
    <p:extLst>
      <p:ext uri="{BB962C8B-B14F-4D97-AF65-F5344CB8AC3E}">
        <p14:creationId xmlns:p14="http://schemas.microsoft.com/office/powerpoint/2010/main" val="2380822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533400"/>
            <a:ext cx="6380017" cy="972060"/>
          </a:xfrm>
        </p:spPr>
        <p:txBody>
          <a:bodyPr>
            <a:normAutofit fontScale="90000"/>
          </a:bodyPr>
          <a:lstStyle/>
          <a:p>
            <a:r>
              <a:rPr lang="en-US" dirty="0"/>
              <a:t>Activity: Read questions in Section 2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3307976"/>
          </a:xfrm>
        </p:spPr>
        <p:txBody>
          <a:bodyPr>
            <a:noAutofit/>
          </a:bodyPr>
          <a:lstStyle/>
          <a:p>
            <a:r>
              <a:rPr lang="en-US" sz="2470" dirty="0"/>
              <a:t>Read Section 2 of Form C aloud again.</a:t>
            </a:r>
          </a:p>
          <a:p>
            <a:r>
              <a:rPr lang="en-US" sz="2470" dirty="0"/>
              <a:t>Interviewers take turns reading a question and its answer categories to the group.</a:t>
            </a:r>
          </a:p>
          <a:p>
            <a:r>
              <a:rPr lang="en-US" sz="2470" dirty="0"/>
              <a:t>After each question is read, the trainer describes the type of information sought and answers any questions.</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3534625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629227" y="457200"/>
            <a:ext cx="7885545" cy="1008529"/>
          </a:xfrm>
        </p:spPr>
        <p:txBody>
          <a:bodyPr>
            <a:normAutofit fontScale="90000"/>
          </a:bodyPr>
          <a:lstStyle/>
          <a:p>
            <a:r>
              <a:rPr lang="en-US" dirty="0"/>
              <a:t>Section 2: Sexual behavior— </a:t>
            </a:r>
            <a:br>
              <a:rPr lang="en-US" dirty="0"/>
            </a:br>
            <a:r>
              <a:rPr lang="en-US" dirty="0"/>
              <a:t>sex with men</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78565" y="1949824"/>
            <a:ext cx="7550727" cy="3841376"/>
          </a:xfrm>
        </p:spPr>
        <p:txBody>
          <a:bodyPr/>
          <a:lstStyle/>
          <a:p>
            <a:r>
              <a:rPr lang="en-US" dirty="0"/>
              <a:t># of men had sex with in past 12 months</a:t>
            </a:r>
          </a:p>
          <a:p>
            <a:r>
              <a:rPr lang="en-US" dirty="0"/>
              <a:t>More questions about sex with men follow: condom use, anal sex, etc.</a:t>
            </a:r>
          </a:p>
          <a:p>
            <a:r>
              <a:rPr lang="en-US" dirty="0"/>
              <a:t>Some use 3-month time frame</a:t>
            </a:r>
          </a:p>
          <a:p>
            <a:endParaRPr lang="en-US" dirty="0"/>
          </a:p>
          <a:p>
            <a:r>
              <a:rPr lang="en-US" sz="2470" b="1" dirty="0"/>
              <a:t>Read each question exactly as written!!!!</a:t>
            </a:r>
          </a:p>
        </p:txBody>
      </p:sp>
    </p:spTree>
    <p:extLst>
      <p:ext uri="{BB962C8B-B14F-4D97-AF65-F5344CB8AC3E}">
        <p14:creationId xmlns:p14="http://schemas.microsoft.com/office/powerpoint/2010/main" val="824121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629227" y="381000"/>
            <a:ext cx="7885545" cy="1008529"/>
          </a:xfrm>
        </p:spPr>
        <p:txBody>
          <a:bodyPr>
            <a:normAutofit fontScale="90000"/>
          </a:bodyPr>
          <a:lstStyle/>
          <a:p>
            <a:r>
              <a:rPr lang="en-US" dirty="0"/>
              <a:t>Section 2: Sexual behavior— </a:t>
            </a:r>
            <a:br>
              <a:rPr lang="en-US" dirty="0"/>
            </a:br>
            <a:r>
              <a:rPr lang="en-US" dirty="0"/>
              <a:t>paid sex</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33400" y="1905000"/>
            <a:ext cx="7550727" cy="3841376"/>
          </a:xfrm>
        </p:spPr>
        <p:txBody>
          <a:bodyPr/>
          <a:lstStyle/>
          <a:p>
            <a:r>
              <a:rPr lang="en-US" dirty="0"/>
              <a:t>Paid a woman for sex in past 3 months</a:t>
            </a:r>
          </a:p>
          <a:p>
            <a:r>
              <a:rPr lang="en-US" dirty="0"/>
              <a:t>Paid a man for sex in past 3 months</a:t>
            </a:r>
          </a:p>
          <a:p>
            <a:r>
              <a:rPr lang="en-US" dirty="0"/>
              <a:t>Received money for sex in past 3 months</a:t>
            </a:r>
          </a:p>
        </p:txBody>
      </p:sp>
    </p:spTree>
    <p:extLst>
      <p:ext uri="{BB962C8B-B14F-4D97-AF65-F5344CB8AC3E}">
        <p14:creationId xmlns:p14="http://schemas.microsoft.com/office/powerpoint/2010/main" val="3200532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629227" y="457200"/>
            <a:ext cx="7885545" cy="1008529"/>
          </a:xfrm>
        </p:spPr>
        <p:txBody>
          <a:bodyPr>
            <a:normAutofit fontScale="90000"/>
          </a:bodyPr>
          <a:lstStyle/>
          <a:p>
            <a:r>
              <a:rPr lang="en-US" dirty="0"/>
              <a:t>Section 2: Sexual behavior— </a:t>
            </a:r>
            <a:br>
              <a:rPr lang="en-US" dirty="0"/>
            </a:br>
            <a:r>
              <a:rPr lang="en-US" dirty="0"/>
              <a:t>new partners</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33400" y="1905000"/>
            <a:ext cx="7550727" cy="3841376"/>
          </a:xfrm>
        </p:spPr>
        <p:txBody>
          <a:bodyPr/>
          <a:lstStyle/>
          <a:p>
            <a:r>
              <a:rPr lang="en-US" dirty="0"/>
              <a:t>Have you had sex with a person in the past 12 months with whom you never had sex before?</a:t>
            </a:r>
          </a:p>
          <a:p>
            <a:pPr lvl="1"/>
            <a:r>
              <a:rPr lang="en-US" sz="2400" dirty="0">
                <a:solidFill>
                  <a:srgbClr val="005268"/>
                </a:solidFill>
                <a:latin typeface="Century Gothic" panose="020B0502020202020204" pitchFamily="34" charset="0"/>
              </a:rPr>
              <a:t>First time with this person</a:t>
            </a:r>
          </a:p>
          <a:p>
            <a:pPr lvl="1"/>
            <a:r>
              <a:rPr lang="en-US" sz="2400" dirty="0">
                <a:solidFill>
                  <a:srgbClr val="005268"/>
                </a:solidFill>
                <a:latin typeface="Century Gothic" panose="020B0502020202020204" pitchFamily="34" charset="0"/>
              </a:rPr>
              <a:t>Does not matter whether the respondent had sex only once or many times</a:t>
            </a:r>
          </a:p>
          <a:p>
            <a:r>
              <a:rPr lang="en-US" sz="2470" dirty="0"/>
              <a:t>In the past 3 months, have you met a new sex partner here at this venue?</a:t>
            </a:r>
          </a:p>
        </p:txBody>
      </p:sp>
    </p:spTree>
    <p:extLst>
      <p:ext uri="{BB962C8B-B14F-4D97-AF65-F5344CB8AC3E}">
        <p14:creationId xmlns:p14="http://schemas.microsoft.com/office/powerpoint/2010/main" val="1186719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54183" y="609600"/>
            <a:ext cx="7885545" cy="1008529"/>
          </a:xfrm>
        </p:spPr>
        <p:txBody>
          <a:bodyPr>
            <a:normAutofit/>
          </a:bodyPr>
          <a:lstStyle/>
          <a:p>
            <a:r>
              <a:rPr lang="en-US" dirty="0"/>
              <a:t>Section 2: Other venues</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40467" y="1828800"/>
            <a:ext cx="7550727" cy="3841376"/>
          </a:xfrm>
        </p:spPr>
        <p:txBody>
          <a:bodyPr/>
          <a:lstStyle/>
          <a:p>
            <a:r>
              <a:rPr lang="en-US" dirty="0"/>
              <a:t>Ask the respondent about other venues they have visited in the past 7 days.</a:t>
            </a:r>
            <a:endParaRPr lang="en-US" sz="2470" dirty="0"/>
          </a:p>
          <a:p>
            <a:r>
              <a:rPr lang="en-US" sz="2470" dirty="0"/>
              <a:t>Ask whether the respondent has used a social media app to meet a sex partner.</a:t>
            </a:r>
            <a:endParaRPr lang="en-US" dirty="0"/>
          </a:p>
        </p:txBody>
      </p:sp>
    </p:spTree>
    <p:extLst>
      <p:ext uri="{BB962C8B-B14F-4D97-AF65-F5344CB8AC3E}">
        <p14:creationId xmlns:p14="http://schemas.microsoft.com/office/powerpoint/2010/main" val="1734201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54183" y="609600"/>
            <a:ext cx="7885545" cy="1008529"/>
          </a:xfrm>
        </p:spPr>
        <p:txBody>
          <a:bodyPr>
            <a:normAutofit/>
          </a:bodyPr>
          <a:lstStyle/>
          <a:p>
            <a:r>
              <a:rPr lang="en-US" dirty="0"/>
              <a:t>Section 2: Sexual behavior</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33400" y="1721224"/>
            <a:ext cx="7885545" cy="5136776"/>
          </a:xfrm>
        </p:spPr>
        <p:txBody>
          <a:bodyPr>
            <a:noAutofit/>
          </a:bodyPr>
          <a:lstStyle/>
          <a:p>
            <a:r>
              <a:rPr lang="en-US" sz="2470" kern="0" dirty="0"/>
              <a:t># of men respondent had sex with in past 4 weeks</a:t>
            </a:r>
          </a:p>
          <a:p>
            <a:r>
              <a:rPr lang="en-US" sz="2470" kern="0" dirty="0"/>
              <a:t>Of those, how many were new partners?</a:t>
            </a:r>
            <a:endParaRPr lang="en-US" sz="3600" kern="0" dirty="0"/>
          </a:p>
          <a:p>
            <a:pPr marL="302575" lvl="1" indent="0">
              <a:buNone/>
            </a:pPr>
            <a:r>
              <a:rPr lang="en-US" sz="2000" kern="0" dirty="0">
                <a:solidFill>
                  <a:srgbClr val="005268"/>
                </a:solidFill>
                <a:latin typeface="Century Gothic" panose="020B0502020202020204" pitchFamily="34" charset="0"/>
              </a:rPr>
              <a:t>**Should be less than total # in past 4 weeks**</a:t>
            </a:r>
            <a:endParaRPr lang="en-US" sz="1587" kern="0" dirty="0">
              <a:solidFill>
                <a:srgbClr val="005268"/>
              </a:solidFill>
              <a:latin typeface="Century Gothic" panose="020B0502020202020204" pitchFamily="34" charset="0"/>
            </a:endParaRPr>
          </a:p>
          <a:p>
            <a:r>
              <a:rPr lang="en-US" sz="2470" kern="0" dirty="0"/>
              <a:t># of women respondent had sex with in past 4 weeks</a:t>
            </a:r>
          </a:p>
          <a:p>
            <a:r>
              <a:rPr lang="en-US" sz="2470" kern="0" dirty="0"/>
              <a:t>Of those, how many were new partners?</a:t>
            </a:r>
          </a:p>
          <a:p>
            <a:pPr marL="302575" lvl="1" indent="0">
              <a:buNone/>
            </a:pPr>
            <a:r>
              <a:rPr lang="en-US" sz="1917" kern="0" dirty="0">
                <a:solidFill>
                  <a:srgbClr val="005268"/>
                </a:solidFill>
                <a:latin typeface="Century Gothic" panose="020B0502020202020204" pitchFamily="34" charset="0"/>
              </a:rPr>
              <a:t>**Should be less than total # in past 4 weeks**</a:t>
            </a:r>
            <a:endParaRPr lang="en-US" sz="1117" kern="0" dirty="0">
              <a:solidFill>
                <a:srgbClr val="005268"/>
              </a:solidFill>
              <a:latin typeface="Century Gothic" panose="020B0502020202020204" pitchFamily="34" charset="0"/>
            </a:endParaRPr>
          </a:p>
          <a:p>
            <a:r>
              <a:rPr lang="en-US" sz="2470" kern="0" dirty="0"/>
              <a:t>Ask again about # of men/women/transgender women respondent had sex with in past 12 months</a:t>
            </a:r>
          </a:p>
        </p:txBody>
      </p:sp>
    </p:spTree>
    <p:extLst>
      <p:ext uri="{BB962C8B-B14F-4D97-AF65-F5344CB8AC3E}">
        <p14:creationId xmlns:p14="http://schemas.microsoft.com/office/powerpoint/2010/main" val="3674661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54183" y="609600"/>
            <a:ext cx="7885545" cy="1008529"/>
          </a:xfrm>
        </p:spPr>
        <p:txBody>
          <a:bodyPr>
            <a:normAutofit/>
          </a:bodyPr>
          <a:lstStyle/>
          <a:p>
            <a:r>
              <a:rPr lang="en-US" dirty="0"/>
              <a:t>Section 2: Key populations</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35895" y="1828800"/>
            <a:ext cx="7550727" cy="3841376"/>
          </a:xfrm>
        </p:spPr>
        <p:txBody>
          <a:bodyPr/>
          <a:lstStyle/>
          <a:p>
            <a:r>
              <a:rPr lang="en-US" dirty="0"/>
              <a:t>Series of questions about # of people respondent knows who visit venues</a:t>
            </a:r>
          </a:p>
          <a:p>
            <a:pPr lvl="1"/>
            <a:r>
              <a:rPr lang="en-US" sz="2000" dirty="0">
                <a:solidFill>
                  <a:srgbClr val="005268"/>
                </a:solidFill>
                <a:latin typeface="Century Gothic" panose="020B0502020202020204" pitchFamily="34" charset="0"/>
              </a:rPr>
              <a:t>Talked to in past 4 weeks</a:t>
            </a:r>
          </a:p>
          <a:p>
            <a:pPr lvl="1"/>
            <a:r>
              <a:rPr lang="en-US" sz="2000" dirty="0">
                <a:solidFill>
                  <a:srgbClr val="005268"/>
                </a:solidFill>
                <a:latin typeface="Century Gothic" panose="020B0502020202020204" pitchFamily="34" charset="0"/>
              </a:rPr>
              <a:t>You know them and they know you</a:t>
            </a:r>
          </a:p>
          <a:p>
            <a:r>
              <a:rPr lang="en-US" dirty="0"/>
              <a:t>Men who have sex with men</a:t>
            </a:r>
          </a:p>
          <a:p>
            <a:r>
              <a:rPr lang="en-US" dirty="0"/>
              <a:t>Female sex workers</a:t>
            </a:r>
          </a:p>
          <a:p>
            <a:pPr lvl="1"/>
            <a:r>
              <a:rPr lang="en-US" sz="2000" dirty="0">
                <a:solidFill>
                  <a:srgbClr val="005268"/>
                </a:solidFill>
                <a:latin typeface="Century Gothic" panose="020B0502020202020204" pitchFamily="34" charset="0"/>
              </a:rPr>
              <a:t>Also ask about Saturday nights</a:t>
            </a:r>
            <a:endParaRPr lang="en-US" dirty="0">
              <a:solidFill>
                <a:srgbClr val="005268"/>
              </a:solidFill>
              <a:latin typeface="Century Gothic" panose="020B0502020202020204" pitchFamily="34" charset="0"/>
            </a:endParaRPr>
          </a:p>
        </p:txBody>
      </p:sp>
    </p:spTree>
    <p:extLst>
      <p:ext uri="{BB962C8B-B14F-4D97-AF65-F5344CB8AC3E}">
        <p14:creationId xmlns:p14="http://schemas.microsoft.com/office/powerpoint/2010/main" val="640432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533400"/>
            <a:ext cx="6437745" cy="1142932"/>
          </a:xfrm>
        </p:spPr>
        <p:txBody>
          <a:bodyPr>
            <a:normAutofit fontScale="90000"/>
          </a:bodyPr>
          <a:lstStyle/>
          <a:p>
            <a:r>
              <a:rPr lang="en-US" dirty="0"/>
              <a:t>Activity: Practice Section 2</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4"/>
            <a:ext cx="7550727" cy="4527176"/>
          </a:xfrm>
        </p:spPr>
        <p:txBody>
          <a:bodyPr>
            <a:noAutofit/>
          </a:bodyPr>
          <a:lstStyle/>
          <a:p>
            <a:r>
              <a:rPr lang="en-US" sz="2470" dirty="0"/>
              <a:t>Interviewers form pairs.</a:t>
            </a:r>
          </a:p>
          <a:p>
            <a:r>
              <a:rPr lang="en-US" sz="2470" dirty="0"/>
              <a:t>One interviewer takes the role of venue patron or worker while the interviewer conducts Section 2 of the Form C interview.</a:t>
            </a:r>
          </a:p>
          <a:p>
            <a:r>
              <a:rPr lang="en-US" sz="2470" dirty="0"/>
              <a:t>Reverse roles to give the other interviewer practice.</a:t>
            </a:r>
          </a:p>
          <a:p>
            <a:endParaRPr lang="en-US" sz="2470" dirty="0"/>
          </a:p>
          <a:p>
            <a:r>
              <a:rPr lang="en-US" sz="2470" dirty="0"/>
              <a:t>Questions about this section of the Form C interview?</a:t>
            </a:r>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160925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01EFD-3BB3-458F-B7B4-197A69B71821}"/>
              </a:ext>
            </a:extLst>
          </p:cNvPr>
          <p:cNvSpPr>
            <a:spLocks noGrp="1"/>
          </p:cNvSpPr>
          <p:nvPr>
            <p:ph type="title"/>
          </p:nvPr>
        </p:nvSpPr>
        <p:spPr>
          <a:xfrm>
            <a:off x="2362200" y="533400"/>
            <a:ext cx="6380017" cy="972060"/>
          </a:xfrm>
        </p:spPr>
        <p:txBody>
          <a:bodyPr>
            <a:normAutofit fontScale="90000"/>
          </a:bodyPr>
          <a:lstStyle/>
          <a:p>
            <a:r>
              <a:rPr lang="en-US" dirty="0"/>
              <a:t>Activity: Read questions in Section 3 </a:t>
            </a:r>
          </a:p>
        </p:txBody>
      </p:sp>
      <p:sp>
        <p:nvSpPr>
          <p:cNvPr id="5" name="Text Placeholder 4">
            <a:extLst>
              <a:ext uri="{FF2B5EF4-FFF2-40B4-BE49-F238E27FC236}">
                <a16:creationId xmlns:a16="http://schemas.microsoft.com/office/drawing/2014/main" id="{3A4366D6-842F-41CD-A50D-CB79DE4BE845}"/>
              </a:ext>
            </a:extLst>
          </p:cNvPr>
          <p:cNvSpPr>
            <a:spLocks noGrp="1"/>
          </p:cNvSpPr>
          <p:nvPr>
            <p:ph type="body" sz="quarter" idx="10"/>
          </p:nvPr>
        </p:nvSpPr>
        <p:spPr>
          <a:xfrm>
            <a:off x="578565" y="1949824"/>
            <a:ext cx="7550727" cy="3384176"/>
          </a:xfrm>
        </p:spPr>
        <p:txBody>
          <a:bodyPr>
            <a:noAutofit/>
          </a:bodyPr>
          <a:lstStyle/>
          <a:p>
            <a:r>
              <a:rPr lang="en-US" sz="2470" dirty="0"/>
              <a:t>Read Section 3 of Form C aloud again.</a:t>
            </a:r>
          </a:p>
          <a:p>
            <a:r>
              <a:rPr lang="en-US" sz="2470" dirty="0"/>
              <a:t>Interviewers take turns reading a question and its answer categories.</a:t>
            </a:r>
          </a:p>
          <a:p>
            <a:r>
              <a:rPr lang="en-US" sz="2470" dirty="0"/>
              <a:t>After each question is read, the trainer describes the type of information sought and answers any questions.</a:t>
            </a:r>
          </a:p>
        </p:txBody>
      </p:sp>
      <p:pic>
        <p:nvPicPr>
          <p:cNvPr id="6" name="Graphic 5" descr="Group">
            <a:extLst>
              <a:ext uri="{FF2B5EF4-FFF2-40B4-BE49-F238E27FC236}">
                <a16:creationId xmlns:a16="http://schemas.microsoft.com/office/drawing/2014/main" id="{0A52D8D1-FE11-475E-9BFA-BF9A8FD421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94672"/>
            <a:ext cx="1657928" cy="1657928"/>
          </a:xfrm>
          <a:prstGeom prst="rect">
            <a:avLst/>
          </a:prstGeom>
        </p:spPr>
      </p:pic>
    </p:spTree>
    <p:extLst>
      <p:ext uri="{BB962C8B-B14F-4D97-AF65-F5344CB8AC3E}">
        <p14:creationId xmlns:p14="http://schemas.microsoft.com/office/powerpoint/2010/main" val="731279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54183" y="609600"/>
            <a:ext cx="7885545" cy="1008529"/>
          </a:xfrm>
        </p:spPr>
        <p:txBody>
          <a:bodyPr>
            <a:normAutofit fontScale="90000"/>
          </a:bodyPr>
          <a:lstStyle/>
          <a:p>
            <a:r>
              <a:rPr lang="en-US" dirty="0"/>
              <a:t>Section 3: Symptoms and services</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54183" y="1828800"/>
            <a:ext cx="7550727" cy="3841376"/>
          </a:xfrm>
        </p:spPr>
        <p:txBody>
          <a:bodyPr/>
          <a:lstStyle/>
          <a:p>
            <a:r>
              <a:rPr lang="en-US" dirty="0"/>
              <a:t>Sexually transmitted infections</a:t>
            </a:r>
          </a:p>
          <a:p>
            <a:r>
              <a:rPr lang="en-US" dirty="0"/>
              <a:t>Tuberculosis (TB)</a:t>
            </a:r>
          </a:p>
          <a:p>
            <a:r>
              <a:rPr lang="en-US" dirty="0"/>
              <a:t>Circumcision</a:t>
            </a:r>
          </a:p>
          <a:p>
            <a:r>
              <a:rPr lang="en-US" dirty="0"/>
              <a:t>Be careful of time references (4 weeks, 12 months, 2 weeks)</a:t>
            </a:r>
          </a:p>
        </p:txBody>
      </p:sp>
    </p:spTree>
    <p:extLst>
      <p:ext uri="{BB962C8B-B14F-4D97-AF65-F5344CB8AC3E}">
        <p14:creationId xmlns:p14="http://schemas.microsoft.com/office/powerpoint/2010/main" val="61212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54183" y="685868"/>
            <a:ext cx="8132617" cy="1008529"/>
          </a:xfrm>
        </p:spPr>
        <p:txBody>
          <a:bodyPr/>
          <a:lstStyle/>
          <a:p>
            <a:r>
              <a:rPr lang="en-US" dirty="0"/>
              <a:t>How do we get this information?</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54183" y="1828800"/>
            <a:ext cx="6837217" cy="4876800"/>
          </a:xfrm>
        </p:spPr>
        <p:txBody>
          <a:bodyPr/>
          <a:lstStyle/>
          <a:p>
            <a:r>
              <a:rPr lang="en-US" sz="2800" dirty="0"/>
              <a:t>Visit some of the venues.</a:t>
            </a:r>
          </a:p>
          <a:p>
            <a:endParaRPr lang="en-US" sz="2800" dirty="0"/>
          </a:p>
          <a:p>
            <a:r>
              <a:rPr lang="en-US" sz="2800" dirty="0"/>
              <a:t>Interview all people working there.</a:t>
            </a:r>
          </a:p>
          <a:p>
            <a:pPr marL="0" indent="0">
              <a:buNone/>
            </a:pPr>
            <a:endParaRPr lang="en-US" sz="2800" dirty="0"/>
          </a:p>
          <a:p>
            <a:r>
              <a:rPr lang="en-US" sz="2800" dirty="0"/>
              <a:t>Interview people visiting there (referred to as patrons).</a:t>
            </a:r>
          </a:p>
          <a:p>
            <a:pPr marL="0" indent="0">
              <a:buNone/>
            </a:pPr>
            <a:endParaRPr lang="en-US" sz="2800" dirty="0"/>
          </a:p>
          <a:p>
            <a:r>
              <a:rPr lang="en-US" sz="2800" dirty="0"/>
              <a:t>The testing and counseling team will conduct rapid HIV tests and provide counseling pre- and post-test.</a:t>
            </a:r>
            <a:endParaRPr lang="en-US" dirty="0"/>
          </a:p>
        </p:txBody>
      </p:sp>
    </p:spTree>
    <p:extLst>
      <p:ext uri="{BB962C8B-B14F-4D97-AF65-F5344CB8AC3E}">
        <p14:creationId xmlns:p14="http://schemas.microsoft.com/office/powerpoint/2010/main" val="3817517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54183" y="609600"/>
            <a:ext cx="7885545" cy="1008529"/>
          </a:xfrm>
        </p:spPr>
        <p:txBody>
          <a:bodyPr>
            <a:normAutofit fontScale="90000"/>
          </a:bodyPr>
          <a:lstStyle/>
          <a:p>
            <a:r>
              <a:rPr lang="en-US" dirty="0"/>
              <a:t>Section 3: Symptoms and services</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81615" y="1752600"/>
            <a:ext cx="7550727" cy="3841376"/>
          </a:xfrm>
        </p:spPr>
        <p:txBody>
          <a:bodyPr>
            <a:noAutofit/>
          </a:bodyPr>
          <a:lstStyle/>
          <a:p>
            <a:r>
              <a:rPr lang="en-US" sz="2400" kern="0" dirty="0"/>
              <a:t>Health services for drug users?</a:t>
            </a:r>
          </a:p>
          <a:p>
            <a:r>
              <a:rPr lang="en-US" sz="2400" kern="0" dirty="0"/>
              <a:t>Sources of information on HIV/AIDS?</a:t>
            </a:r>
          </a:p>
          <a:p>
            <a:r>
              <a:rPr lang="en-US" sz="2400" kern="0" dirty="0"/>
              <a:t>Free condoms?</a:t>
            </a:r>
          </a:p>
          <a:p>
            <a:r>
              <a:rPr lang="en-US" sz="2400" kern="0" dirty="0"/>
              <a:t>Peer education?</a:t>
            </a:r>
          </a:p>
          <a:p>
            <a:r>
              <a:rPr lang="en-US" sz="2400" kern="0" dirty="0"/>
              <a:t>Purchased condoms?</a:t>
            </a:r>
          </a:p>
          <a:p>
            <a:r>
              <a:rPr lang="en-US" sz="2400" kern="0" dirty="0"/>
              <a:t>Carry condom? – MUST SEE IT TO MARK YES</a:t>
            </a:r>
          </a:p>
          <a:p>
            <a:r>
              <a:rPr lang="en-US" sz="2400" kern="0" dirty="0"/>
              <a:t>Lubricant?</a:t>
            </a:r>
          </a:p>
          <a:p>
            <a:r>
              <a:rPr lang="en-US" sz="2400" kern="0" dirty="0"/>
              <a:t>HIV testing?</a:t>
            </a:r>
          </a:p>
          <a:p>
            <a:r>
              <a:rPr lang="en-US" sz="2400" kern="0" dirty="0"/>
              <a:t>HIV-positive and on medication?</a:t>
            </a:r>
          </a:p>
          <a:p>
            <a:endParaRPr lang="en-US" sz="2400" kern="0" dirty="0"/>
          </a:p>
        </p:txBody>
      </p:sp>
    </p:spTree>
    <p:extLst>
      <p:ext uri="{BB962C8B-B14F-4D97-AF65-F5344CB8AC3E}">
        <p14:creationId xmlns:p14="http://schemas.microsoft.com/office/powerpoint/2010/main" val="3397843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37B2-0741-41D4-A456-8EBA30EBB5F7}"/>
              </a:ext>
            </a:extLst>
          </p:cNvPr>
          <p:cNvSpPr>
            <a:spLocks noGrp="1"/>
          </p:cNvSpPr>
          <p:nvPr>
            <p:ph type="title"/>
          </p:nvPr>
        </p:nvSpPr>
        <p:spPr>
          <a:xfrm>
            <a:off x="554183" y="609600"/>
            <a:ext cx="7885545" cy="1008529"/>
          </a:xfrm>
        </p:spPr>
        <p:txBody>
          <a:bodyPr>
            <a:normAutofit/>
          </a:bodyPr>
          <a:lstStyle/>
          <a:p>
            <a:r>
              <a:rPr lang="en-US" dirty="0"/>
              <a:t>Section 3: Vulnerabilities</a:t>
            </a:r>
          </a:p>
        </p:txBody>
      </p:sp>
      <p:sp>
        <p:nvSpPr>
          <p:cNvPr id="3" name="Text Placeholder 2">
            <a:extLst>
              <a:ext uri="{FF2B5EF4-FFF2-40B4-BE49-F238E27FC236}">
                <a16:creationId xmlns:a16="http://schemas.microsoft.com/office/drawing/2014/main" id="{05FFE962-5B54-4531-94B6-21AD1B291F65}"/>
              </a:ext>
            </a:extLst>
          </p:cNvPr>
          <p:cNvSpPr>
            <a:spLocks noGrp="1"/>
          </p:cNvSpPr>
          <p:nvPr>
            <p:ph type="body" sz="quarter" idx="10"/>
          </p:nvPr>
        </p:nvSpPr>
        <p:spPr>
          <a:xfrm>
            <a:off x="570947" y="1828800"/>
            <a:ext cx="7550727" cy="3841376"/>
          </a:xfrm>
        </p:spPr>
        <p:txBody>
          <a:bodyPr>
            <a:noAutofit/>
          </a:bodyPr>
          <a:lstStyle/>
          <a:p>
            <a:r>
              <a:rPr lang="en-US" sz="2400" kern="0" dirty="0"/>
              <a:t>Vulnerabilities are factors that can affect a person’s risk for acquiring HIV</a:t>
            </a:r>
          </a:p>
          <a:p>
            <a:r>
              <a:rPr lang="en-US" sz="2400" kern="0" dirty="0"/>
              <a:t>Includes question about sexual orientation and gender identity</a:t>
            </a:r>
          </a:p>
        </p:txBody>
      </p:sp>
    </p:spTree>
    <p:extLst>
      <p:ext uri="{BB962C8B-B14F-4D97-AF65-F5344CB8AC3E}">
        <p14:creationId xmlns:p14="http://schemas.microsoft.com/office/powerpoint/2010/main" val="50935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371600"/>
          </a:xfrm>
        </p:spPr>
        <p:txBody>
          <a:bodyPr>
            <a:normAutofit/>
          </a:bodyPr>
          <a:lstStyle/>
          <a:p>
            <a:pPr>
              <a:lnSpc>
                <a:spcPts val="5000"/>
              </a:lnSpc>
            </a:pPr>
            <a:r>
              <a:rPr lang="en-US" dirty="0"/>
              <a:t>Gender identity questions: </a:t>
            </a:r>
            <a:br>
              <a:rPr lang="en-US" dirty="0"/>
            </a:br>
            <a:r>
              <a:rPr lang="en-US" b="0" dirty="0">
                <a:solidFill>
                  <a:srgbClr val="005268"/>
                </a:solidFill>
              </a:rPr>
              <a:t>Who are transgender people?</a:t>
            </a:r>
            <a:r>
              <a:rPr lang="en-US" dirty="0"/>
              <a:t> </a:t>
            </a:r>
          </a:p>
        </p:txBody>
      </p:sp>
      <p:sp>
        <p:nvSpPr>
          <p:cNvPr id="3" name="Content Placeholder 2"/>
          <p:cNvSpPr>
            <a:spLocks noGrp="1"/>
          </p:cNvSpPr>
          <p:nvPr>
            <p:ph type="body" sz="quarter" idx="10"/>
          </p:nvPr>
        </p:nvSpPr>
        <p:spPr>
          <a:xfrm>
            <a:off x="533400" y="2209800"/>
            <a:ext cx="8229600" cy="4525963"/>
          </a:xfrm>
        </p:spPr>
        <p:txBody>
          <a:bodyPr>
            <a:normAutofit fontScale="85000" lnSpcReduction="10000"/>
          </a:bodyPr>
          <a:lstStyle/>
          <a:p>
            <a:r>
              <a:rPr lang="en-US" b="0" dirty="0"/>
              <a:t>Transgender people identify with a different gender than the one they were assigned at birth. </a:t>
            </a:r>
          </a:p>
          <a:p>
            <a:r>
              <a:rPr lang="en-US" b="0" dirty="0"/>
              <a:t>For example, a transgender female was born male but over time felt more like a female than a male. In some cases, transgender people get hormone injections to change their appearance. “Trans” means “changed.” </a:t>
            </a:r>
          </a:p>
          <a:p>
            <a:r>
              <a:rPr lang="en-US" b="0" dirty="0"/>
              <a:t>A transgender male was born female and became male. </a:t>
            </a:r>
          </a:p>
          <a:p>
            <a:r>
              <a:rPr lang="en-US" b="0" dirty="0"/>
              <a:t>Transgender women are especially at risk of acquiring HIV.   </a:t>
            </a:r>
          </a:p>
        </p:txBody>
      </p:sp>
    </p:spTree>
    <p:extLst>
      <p:ext uri="{BB962C8B-B14F-4D97-AF65-F5344CB8AC3E}">
        <p14:creationId xmlns:p14="http://schemas.microsoft.com/office/powerpoint/2010/main" val="2767611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27" y="533400"/>
            <a:ext cx="7885545" cy="1008529"/>
          </a:xfrm>
        </p:spPr>
        <p:txBody>
          <a:bodyPr>
            <a:normAutofit/>
          </a:bodyPr>
          <a:lstStyle/>
          <a:p>
            <a:r>
              <a:rPr lang="en-US" dirty="0"/>
              <a:t>Section 3: Self-completed </a:t>
            </a:r>
          </a:p>
        </p:txBody>
      </p:sp>
      <p:sp>
        <p:nvSpPr>
          <p:cNvPr id="3" name="Content Placeholder 2"/>
          <p:cNvSpPr>
            <a:spLocks noGrp="1"/>
          </p:cNvSpPr>
          <p:nvPr>
            <p:ph type="body" sz="quarter" idx="10"/>
          </p:nvPr>
        </p:nvSpPr>
        <p:spPr>
          <a:xfrm>
            <a:off x="457200" y="1527366"/>
            <a:ext cx="8229600" cy="4525963"/>
          </a:xfrm>
        </p:spPr>
        <p:txBody>
          <a:bodyPr>
            <a:normAutofit fontScale="92500"/>
          </a:bodyPr>
          <a:lstStyle/>
          <a:p>
            <a:r>
              <a:rPr lang="en-US" b="0" dirty="0"/>
              <a:t>Few questions</a:t>
            </a:r>
          </a:p>
          <a:p>
            <a:r>
              <a:rPr lang="en-US" b="0" dirty="0"/>
              <a:t>Respondent marks answer</a:t>
            </a:r>
          </a:p>
          <a:p>
            <a:r>
              <a:rPr lang="en-US" b="0" dirty="0"/>
              <a:t>Pictures useful for people who cannot read: mark tree for yes, soccer ball for no, sun for man, and moon for woman</a:t>
            </a:r>
          </a:p>
          <a:p>
            <a:pPr marL="0" indent="0">
              <a:buNone/>
            </a:pPr>
            <a:endParaRPr lang="en-US" b="0" dirty="0"/>
          </a:p>
          <a:p>
            <a:r>
              <a:rPr lang="en-US" b="0" dirty="0"/>
              <a:t>Interviewer reads questions and prompts respondent to mark answer (holds tablet out, directly facing the respondent, facing away from interviewer)</a:t>
            </a:r>
          </a:p>
        </p:txBody>
      </p:sp>
      <p:pic>
        <p:nvPicPr>
          <p:cNvPr id="5" name="Picture 4" descr="A picture containing weapon&#10;&#10;Description automatically generated">
            <a:extLst>
              <a:ext uri="{FF2B5EF4-FFF2-40B4-BE49-F238E27FC236}">
                <a16:creationId xmlns:a16="http://schemas.microsoft.com/office/drawing/2014/main" id="{362D7ECA-3F71-4B21-9E2D-8E3BC4FFD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581400"/>
            <a:ext cx="1876190" cy="933333"/>
          </a:xfrm>
          <a:prstGeom prst="rect">
            <a:avLst/>
          </a:prstGeom>
        </p:spPr>
      </p:pic>
    </p:spTree>
    <p:extLst>
      <p:ext uri="{BB962C8B-B14F-4D97-AF65-F5344CB8AC3E}">
        <p14:creationId xmlns:p14="http://schemas.microsoft.com/office/powerpoint/2010/main" val="4050328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885545" cy="1008529"/>
          </a:xfrm>
        </p:spPr>
        <p:txBody>
          <a:bodyPr>
            <a:normAutofit/>
          </a:bodyPr>
          <a:lstStyle/>
          <a:p>
            <a:r>
              <a:rPr lang="en-US" dirty="0"/>
              <a:t>Section 3: Interviewer</a:t>
            </a:r>
          </a:p>
        </p:txBody>
      </p:sp>
      <p:sp>
        <p:nvSpPr>
          <p:cNvPr id="3" name="Content Placeholder 2"/>
          <p:cNvSpPr>
            <a:spLocks noGrp="1"/>
          </p:cNvSpPr>
          <p:nvPr>
            <p:ph type="body" sz="quarter" idx="10"/>
          </p:nvPr>
        </p:nvSpPr>
        <p:spPr>
          <a:xfrm>
            <a:off x="504085" y="1905000"/>
            <a:ext cx="8229600" cy="4525963"/>
          </a:xfrm>
        </p:spPr>
        <p:txBody>
          <a:bodyPr>
            <a:normAutofit/>
          </a:bodyPr>
          <a:lstStyle/>
          <a:p>
            <a:r>
              <a:rPr lang="en-US" b="0" dirty="0"/>
              <a:t>After the interview, there are a few questions about the interview.</a:t>
            </a:r>
          </a:p>
          <a:p>
            <a:r>
              <a:rPr lang="en-US" b="0" dirty="0"/>
              <a:t>Space is given to enter the result of the HIV test. LEAVE THIS BLANK. It will be filled in by the Fieldwork Supervisor later</a:t>
            </a:r>
            <a:r>
              <a:rPr lang="en-US" dirty="0"/>
              <a:t>.   </a:t>
            </a:r>
          </a:p>
        </p:txBody>
      </p:sp>
    </p:spTree>
    <p:extLst>
      <p:ext uri="{BB962C8B-B14F-4D97-AF65-F5344CB8AC3E}">
        <p14:creationId xmlns:p14="http://schemas.microsoft.com/office/powerpoint/2010/main" val="4288372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401455" y="533400"/>
            <a:ext cx="6437745" cy="1142932"/>
          </a:xfrm>
        </p:spPr>
        <p:txBody>
          <a:bodyPr>
            <a:normAutofit fontScale="90000"/>
          </a:bodyPr>
          <a:lstStyle/>
          <a:p>
            <a:r>
              <a:rPr lang="en-US" dirty="0"/>
              <a:t>Activity: Practice Section 3</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949824"/>
            <a:ext cx="7550727" cy="4374776"/>
          </a:xfrm>
        </p:spPr>
        <p:txBody>
          <a:bodyPr>
            <a:noAutofit/>
          </a:bodyPr>
          <a:lstStyle/>
          <a:p>
            <a:r>
              <a:rPr lang="en-US" sz="2470" dirty="0"/>
              <a:t>Interviewers form pairs.</a:t>
            </a:r>
          </a:p>
          <a:p>
            <a:r>
              <a:rPr lang="en-US" sz="2470" dirty="0"/>
              <a:t>One interviewer takes the role of venue patron or worker while the interviewer conducts Section 3 of the Form C interview.</a:t>
            </a:r>
          </a:p>
          <a:p>
            <a:r>
              <a:rPr lang="en-US" sz="2470" dirty="0"/>
              <a:t>Reverse roles to give the other interviewer practice.</a:t>
            </a:r>
          </a:p>
          <a:p>
            <a:endParaRPr lang="en-US" sz="2470" dirty="0"/>
          </a:p>
          <a:p>
            <a:r>
              <a:rPr lang="en-US" sz="2470" dirty="0"/>
              <a:t>Questions about this section of the Form C interview?</a:t>
            </a:r>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286132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91034-0CBC-46EC-983A-7D3F1172ADB8}"/>
              </a:ext>
            </a:extLst>
          </p:cNvPr>
          <p:cNvSpPr>
            <a:spLocks noGrp="1"/>
          </p:cNvSpPr>
          <p:nvPr>
            <p:ph type="body" sz="quarter" idx="10"/>
          </p:nvPr>
        </p:nvSpPr>
        <p:spPr/>
        <p:txBody>
          <a:bodyPr/>
          <a:lstStyle/>
          <a:p>
            <a:pPr marL="0" indent="0" algn="ctr">
              <a:buNone/>
            </a:pPr>
            <a:r>
              <a:rPr lang="en-US" sz="3600" b="1" dirty="0"/>
              <a:t>Putting It All Together</a:t>
            </a:r>
          </a:p>
        </p:txBody>
      </p:sp>
    </p:spTree>
    <p:extLst>
      <p:ext uri="{BB962C8B-B14F-4D97-AF65-F5344CB8AC3E}">
        <p14:creationId xmlns:p14="http://schemas.microsoft.com/office/powerpoint/2010/main" val="1511641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B670FE-9C26-4011-81F7-34AE9690A0AB}"/>
              </a:ext>
            </a:extLst>
          </p:cNvPr>
          <p:cNvSpPr txBox="1"/>
          <p:nvPr/>
        </p:nvSpPr>
        <p:spPr>
          <a:xfrm>
            <a:off x="990600" y="425273"/>
            <a:ext cx="2438400" cy="477054"/>
          </a:xfrm>
          <a:prstGeom prst="rect">
            <a:avLst/>
          </a:prstGeom>
          <a:noFill/>
        </p:spPr>
        <p:txBody>
          <a:bodyPr wrap="square" rtlCol="0">
            <a:spAutoFit/>
          </a:bodyPr>
          <a:lstStyle/>
          <a:p>
            <a:r>
              <a:rPr lang="en-US" sz="2500" b="1" dirty="0">
                <a:solidFill>
                  <a:srgbClr val="005268"/>
                </a:solidFill>
                <a:latin typeface="Century Gothic" panose="020B0502020202020204" pitchFamily="34" charset="0"/>
              </a:rPr>
              <a:t>Steps</a:t>
            </a:r>
          </a:p>
        </p:txBody>
      </p:sp>
      <p:pic>
        <p:nvPicPr>
          <p:cNvPr id="3" name="Picture 2">
            <a:extLst>
              <a:ext uri="{FF2B5EF4-FFF2-40B4-BE49-F238E27FC236}">
                <a16:creationId xmlns:a16="http://schemas.microsoft.com/office/drawing/2014/main" id="{7C3CE8E1-7396-447B-BC1D-DA915B626767}"/>
              </a:ext>
            </a:extLst>
          </p:cNvPr>
          <p:cNvPicPr>
            <a:picLocks noChangeAspect="1"/>
          </p:cNvPicPr>
          <p:nvPr/>
        </p:nvPicPr>
        <p:blipFill>
          <a:blip r:embed="rId3"/>
          <a:stretch>
            <a:fillRect/>
          </a:stretch>
        </p:blipFill>
        <p:spPr>
          <a:xfrm>
            <a:off x="2133600" y="448133"/>
            <a:ext cx="6722862" cy="5496235"/>
          </a:xfrm>
          <a:prstGeom prst="rect">
            <a:avLst/>
          </a:prstGeom>
        </p:spPr>
      </p:pic>
    </p:spTree>
    <p:extLst>
      <p:ext uri="{BB962C8B-B14F-4D97-AF65-F5344CB8AC3E}">
        <p14:creationId xmlns:p14="http://schemas.microsoft.com/office/powerpoint/2010/main" val="4100185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85545" cy="1008529"/>
          </a:xfrm>
        </p:spPr>
        <p:txBody>
          <a:bodyPr/>
          <a:lstStyle/>
          <a:p>
            <a:r>
              <a:rPr lang="en-US" dirty="0"/>
              <a:t>Steps</a:t>
            </a:r>
          </a:p>
        </p:txBody>
      </p:sp>
      <p:sp>
        <p:nvSpPr>
          <p:cNvPr id="6" name="Content Placeholder 3">
            <a:extLst>
              <a:ext uri="{FF2B5EF4-FFF2-40B4-BE49-F238E27FC236}">
                <a16:creationId xmlns:a16="http://schemas.microsoft.com/office/drawing/2014/main" id="{D3F2FEB2-AB02-4F3E-A5CF-33AF1886251D}"/>
              </a:ext>
            </a:extLst>
          </p:cNvPr>
          <p:cNvSpPr txBox="1">
            <a:spLocks/>
          </p:cNvSpPr>
          <p:nvPr/>
        </p:nvSpPr>
        <p:spPr>
          <a:xfrm>
            <a:off x="533400" y="1600200"/>
            <a:ext cx="7946571" cy="5334000"/>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marL="514350" indent="-514350">
              <a:lnSpc>
                <a:spcPct val="100000"/>
              </a:lnSpc>
              <a:buFont typeface="+mj-lt"/>
              <a:buAutoNum type="arabicPeriod"/>
            </a:pPr>
            <a:r>
              <a:rPr lang="en-US" sz="2000" dirty="0"/>
              <a:t>Fill in venue information</a:t>
            </a:r>
          </a:p>
          <a:p>
            <a:pPr marL="514350" indent="-514350">
              <a:lnSpc>
                <a:spcPct val="100000"/>
              </a:lnSpc>
              <a:buFont typeface="+mj-lt"/>
              <a:buAutoNum type="arabicPeriod"/>
            </a:pPr>
            <a:r>
              <a:rPr lang="en-US" sz="2000" dirty="0"/>
              <a:t>Get assignment from Fieldwork Supervisor</a:t>
            </a:r>
          </a:p>
          <a:p>
            <a:pPr marL="514350" indent="-514350">
              <a:lnSpc>
                <a:spcPct val="100000"/>
              </a:lnSpc>
              <a:buFont typeface="+mj-lt"/>
              <a:buAutoNum type="arabicPeriod"/>
            </a:pPr>
            <a:r>
              <a:rPr lang="en-US" sz="2000" dirty="0"/>
              <a:t>Identify individual to recruit</a:t>
            </a:r>
          </a:p>
          <a:p>
            <a:pPr marL="514350" indent="-514350">
              <a:lnSpc>
                <a:spcPct val="100000"/>
              </a:lnSpc>
              <a:buFont typeface="+mj-lt"/>
              <a:buAutoNum type="arabicPeriod"/>
            </a:pPr>
            <a:r>
              <a:rPr lang="en-US" sz="2000" dirty="0"/>
              <a:t>Introduce yourself and describe interview</a:t>
            </a:r>
          </a:p>
          <a:p>
            <a:pPr marL="514350" indent="-514350">
              <a:lnSpc>
                <a:spcPct val="100000"/>
              </a:lnSpc>
              <a:buFont typeface="+mj-lt"/>
              <a:buAutoNum type="arabicPeriod"/>
            </a:pPr>
            <a:r>
              <a:rPr lang="en-US" sz="2000" dirty="0"/>
              <a:t>Offer fact sheet; respondent initials it to indicate consent</a:t>
            </a:r>
          </a:p>
          <a:p>
            <a:pPr marL="514350" indent="-514350">
              <a:lnSpc>
                <a:spcPct val="100000"/>
              </a:lnSpc>
              <a:buFont typeface="+mj-lt"/>
              <a:buAutoNum type="arabicPeriod"/>
            </a:pPr>
            <a:r>
              <a:rPr lang="en-US" sz="2000" dirty="0"/>
              <a:t>Confirm eligibility (willing, age 18 or older or 15−17 and alone)</a:t>
            </a:r>
          </a:p>
          <a:p>
            <a:pPr marL="514350" indent="-514350">
              <a:lnSpc>
                <a:spcPct val="100000"/>
              </a:lnSpc>
              <a:buFont typeface="+mj-lt"/>
              <a:buAutoNum type="arabicPeriod"/>
            </a:pPr>
            <a:r>
              <a:rPr lang="en-US" sz="2000" dirty="0"/>
              <a:t>Bring participant to HIV testing and counseling team</a:t>
            </a:r>
          </a:p>
          <a:p>
            <a:pPr marL="514350" indent="-514350">
              <a:lnSpc>
                <a:spcPct val="100000"/>
              </a:lnSpc>
              <a:buFont typeface="+mj-lt"/>
              <a:buAutoNum type="arabicPeriod"/>
            </a:pPr>
            <a:r>
              <a:rPr lang="en-US" sz="2000" dirty="0"/>
              <a:t>Conduct interview in private location</a:t>
            </a:r>
          </a:p>
          <a:p>
            <a:pPr marL="514350" indent="-514350">
              <a:lnSpc>
                <a:spcPct val="100000"/>
              </a:lnSpc>
              <a:buFont typeface="+mj-lt"/>
              <a:buAutoNum type="arabicPeriod"/>
            </a:pPr>
            <a:r>
              <a:rPr lang="en-US" sz="2000" dirty="0"/>
              <a:t>Return with participant to receive results and counseling</a:t>
            </a:r>
          </a:p>
          <a:p>
            <a:pPr marL="514350" indent="-514350">
              <a:lnSpc>
                <a:spcPct val="100000"/>
              </a:lnSpc>
              <a:buFont typeface="+mj-lt"/>
              <a:buAutoNum type="arabicPeriod"/>
            </a:pPr>
            <a:r>
              <a:rPr lang="en-US" sz="2000" dirty="0"/>
              <a:t>Ensure participant receives incentive</a:t>
            </a:r>
          </a:p>
          <a:p>
            <a:pPr marL="514350" indent="-514350">
              <a:lnSpc>
                <a:spcPct val="100000"/>
              </a:lnSpc>
              <a:buFont typeface="+mj-lt"/>
              <a:buAutoNum type="arabicPeriod"/>
            </a:pPr>
            <a:r>
              <a:rPr lang="en-US" sz="2000" dirty="0"/>
              <a:t>Report to Fieldwork Supervisor to record completed interview and to receive next assignment</a:t>
            </a:r>
          </a:p>
        </p:txBody>
      </p:sp>
    </p:spTree>
    <p:extLst>
      <p:ext uri="{BB962C8B-B14F-4D97-AF65-F5344CB8AC3E}">
        <p14:creationId xmlns:p14="http://schemas.microsoft.com/office/powerpoint/2010/main" val="3995460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9F06-B8D6-4667-BEEA-5A41DF4C6FA9}"/>
              </a:ext>
            </a:extLst>
          </p:cNvPr>
          <p:cNvSpPr>
            <a:spLocks noGrp="1"/>
          </p:cNvSpPr>
          <p:nvPr>
            <p:ph type="title"/>
          </p:nvPr>
        </p:nvSpPr>
        <p:spPr>
          <a:xfrm>
            <a:off x="537883" y="609600"/>
            <a:ext cx="7885545" cy="1008529"/>
          </a:xfrm>
        </p:spPr>
        <p:txBody>
          <a:bodyPr/>
          <a:lstStyle/>
          <a:p>
            <a:r>
              <a:rPr lang="en-US" dirty="0"/>
              <a:t>HIV testers and counselors</a:t>
            </a:r>
          </a:p>
        </p:txBody>
      </p:sp>
      <p:sp>
        <p:nvSpPr>
          <p:cNvPr id="3" name="Content Placeholder 3">
            <a:extLst>
              <a:ext uri="{FF2B5EF4-FFF2-40B4-BE49-F238E27FC236}">
                <a16:creationId xmlns:a16="http://schemas.microsoft.com/office/drawing/2014/main" id="{3DA1A459-69AA-404D-9D43-DD5496A75319}"/>
              </a:ext>
            </a:extLst>
          </p:cNvPr>
          <p:cNvSpPr txBox="1">
            <a:spLocks/>
          </p:cNvSpPr>
          <p:nvPr/>
        </p:nvSpPr>
        <p:spPr>
          <a:xfrm>
            <a:off x="537883" y="1981200"/>
            <a:ext cx="7885545" cy="2286000"/>
          </a:xfrm>
          <a:prstGeom prst="rect">
            <a:avLst/>
          </a:prstGeom>
        </p:spPr>
        <p:txBody>
          <a:bodyPr vert="horz" lIns="91440" tIns="45720" rIns="91440" bIns="45720" rtlCol="0">
            <a:no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marL="0" indent="0">
              <a:lnSpc>
                <a:spcPct val="100000"/>
              </a:lnSpc>
              <a:buNone/>
            </a:pPr>
            <a:r>
              <a:rPr lang="en-US" sz="2200" dirty="0">
                <a:solidFill>
                  <a:srgbClr val="FF0000"/>
                </a:solidFill>
              </a:rPr>
              <a:t>&lt;&lt;Provide information related to your specific PLACE study about testers and counselors here.&gt;&gt;</a:t>
            </a:r>
          </a:p>
        </p:txBody>
      </p:sp>
    </p:spTree>
    <p:extLst>
      <p:ext uri="{BB962C8B-B14F-4D97-AF65-F5344CB8AC3E}">
        <p14:creationId xmlns:p14="http://schemas.microsoft.com/office/powerpoint/2010/main" val="45819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54183" y="685868"/>
            <a:ext cx="8132617" cy="1008529"/>
          </a:xfrm>
        </p:spPr>
        <p:txBody>
          <a:bodyPr/>
          <a:lstStyle/>
          <a:p>
            <a:r>
              <a:rPr lang="en-US" dirty="0"/>
              <a:t>Working in teams</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25227" y="1905000"/>
            <a:ext cx="7613807" cy="3657600"/>
          </a:xfrm>
        </p:spPr>
        <p:txBody>
          <a:bodyPr/>
          <a:lstStyle/>
          <a:p>
            <a:r>
              <a:rPr lang="en-US" sz="2800" dirty="0"/>
              <a:t>Venues always visited by a team of interviewers</a:t>
            </a:r>
          </a:p>
          <a:p>
            <a:endParaRPr lang="en-US" sz="2800" dirty="0"/>
          </a:p>
          <a:p>
            <a:r>
              <a:rPr lang="en-US" sz="2800" dirty="0"/>
              <a:t>Interview simultaneously</a:t>
            </a:r>
          </a:p>
          <a:p>
            <a:endParaRPr lang="en-US" sz="2800" dirty="0"/>
          </a:p>
          <a:p>
            <a:r>
              <a:rPr lang="en-US" sz="2800" dirty="0"/>
              <a:t>Joined by HIV counseling and testing team</a:t>
            </a:r>
          </a:p>
          <a:p>
            <a:endParaRPr lang="en-US" sz="2800" dirty="0"/>
          </a:p>
          <a:p>
            <a:endParaRPr lang="en-US" sz="2800" dirty="0"/>
          </a:p>
          <a:p>
            <a:pPr marL="0" indent="0">
              <a:buNone/>
            </a:pPr>
            <a:endParaRPr lang="en-US" sz="2800" dirty="0"/>
          </a:p>
          <a:p>
            <a:pPr marL="0" indent="0">
              <a:buNone/>
            </a:pPr>
            <a:endParaRPr lang="en-US" dirty="0"/>
          </a:p>
        </p:txBody>
      </p:sp>
      <p:pic>
        <p:nvPicPr>
          <p:cNvPr id="4" name="Picture 3">
            <a:extLst>
              <a:ext uri="{FF2B5EF4-FFF2-40B4-BE49-F238E27FC236}">
                <a16:creationId xmlns:a16="http://schemas.microsoft.com/office/drawing/2014/main" id="{F0ED53AF-1620-4497-92E8-950C12BB0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648200"/>
            <a:ext cx="2057400" cy="2057400"/>
          </a:xfrm>
          <a:prstGeom prst="rect">
            <a:avLst/>
          </a:prstGeom>
        </p:spPr>
      </p:pic>
    </p:spTree>
    <p:extLst>
      <p:ext uri="{BB962C8B-B14F-4D97-AF65-F5344CB8AC3E}">
        <p14:creationId xmlns:p14="http://schemas.microsoft.com/office/powerpoint/2010/main" val="1438168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1953491" y="614663"/>
            <a:ext cx="5237017" cy="838132"/>
          </a:xfrm>
        </p:spPr>
        <p:txBody>
          <a:bodyPr/>
          <a:lstStyle/>
          <a:p>
            <a:r>
              <a:rPr lang="en-US" dirty="0"/>
              <a:t>Observe: Role-play</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p:txBody>
          <a:bodyPr>
            <a:noAutofit/>
          </a:bodyPr>
          <a:lstStyle/>
          <a:p>
            <a:r>
              <a:rPr lang="en-US" sz="2470" dirty="0"/>
              <a:t>Interviewers observe recruitment of a venue patron or worker and interview using Form C.</a:t>
            </a:r>
          </a:p>
          <a:p>
            <a:pPr marL="0" indent="0">
              <a:buNone/>
            </a:pPr>
            <a:endParaRPr lang="en-US" sz="2470" dirty="0"/>
          </a:p>
          <a:p>
            <a:r>
              <a:rPr lang="en-US" sz="2470" dirty="0"/>
              <a:t>Questions about recruitment process or interview?</a:t>
            </a:r>
          </a:p>
        </p:txBody>
      </p:sp>
      <p:pic>
        <p:nvPicPr>
          <p:cNvPr id="7" name="Graphic 6" descr="Eye">
            <a:extLst>
              <a:ext uri="{FF2B5EF4-FFF2-40B4-BE49-F238E27FC236}">
                <a16:creationId xmlns:a16="http://schemas.microsoft.com/office/drawing/2014/main" id="{CE8DB410-A88F-47F5-A222-CCDE2B4D1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233595"/>
            <a:ext cx="1219200" cy="1219200"/>
          </a:xfrm>
          <a:prstGeom prst="rect">
            <a:avLst/>
          </a:prstGeom>
        </p:spPr>
      </p:pic>
    </p:spTree>
    <p:extLst>
      <p:ext uri="{BB962C8B-B14F-4D97-AF65-F5344CB8AC3E}">
        <p14:creationId xmlns:p14="http://schemas.microsoft.com/office/powerpoint/2010/main" val="557642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274593" y="514996"/>
            <a:ext cx="6437745" cy="1142932"/>
          </a:xfrm>
        </p:spPr>
        <p:txBody>
          <a:bodyPr/>
          <a:lstStyle/>
          <a:p>
            <a:r>
              <a:rPr lang="en-US" dirty="0"/>
              <a:t>Activity: Practice</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600200"/>
            <a:ext cx="7727235" cy="4876800"/>
          </a:xfrm>
        </p:spPr>
        <p:txBody>
          <a:bodyPr>
            <a:noAutofit/>
          </a:bodyPr>
          <a:lstStyle/>
          <a:p>
            <a:r>
              <a:rPr lang="en-US" sz="2470" dirty="0"/>
              <a:t>Interviewers form pairs.</a:t>
            </a:r>
          </a:p>
          <a:p>
            <a:r>
              <a:rPr lang="en-US" sz="2470" dirty="0"/>
              <a:t>One interviewer takes the role of an individual at a venue while the interviewer recruits him/her and conducts the Form C interview.</a:t>
            </a:r>
          </a:p>
          <a:p>
            <a:r>
              <a:rPr lang="en-US" sz="2470" dirty="0"/>
              <a:t>Reverse roles to give the other interviewer practice.</a:t>
            </a:r>
          </a:p>
          <a:p>
            <a:endParaRPr lang="en-US" sz="2470" dirty="0"/>
          </a:p>
          <a:p>
            <a:r>
              <a:rPr lang="en-US" sz="2470" dirty="0"/>
              <a:t>Change partners and begin the process again.</a:t>
            </a:r>
          </a:p>
          <a:p>
            <a:r>
              <a:rPr lang="en-US" sz="2470" dirty="0"/>
              <a:t>Each interviewer practices with two different people.</a:t>
            </a:r>
          </a:p>
          <a:p>
            <a:pPr lvl="1"/>
            <a:endParaRPr lang="en-US" sz="2470"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3148694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136316" y="381068"/>
            <a:ext cx="6437745" cy="1142932"/>
          </a:xfrm>
        </p:spPr>
        <p:txBody>
          <a:bodyPr/>
          <a:lstStyle/>
          <a:p>
            <a:r>
              <a:rPr lang="en-US" dirty="0"/>
              <a:t>Discussion</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noAutofit/>
          </a:bodyPr>
          <a:lstStyle/>
          <a:p>
            <a:r>
              <a:rPr lang="en-US" sz="2470" dirty="0"/>
              <a:t>How were the interviews?</a:t>
            </a:r>
          </a:p>
          <a:p>
            <a:r>
              <a:rPr lang="en-US" sz="2470" dirty="0"/>
              <a:t>Any questions about steps?</a:t>
            </a:r>
          </a:p>
          <a:p>
            <a:r>
              <a:rPr lang="en-US" sz="2470" dirty="0"/>
              <a:t>Any doubts about questions or answer categories?</a:t>
            </a:r>
          </a:p>
          <a:p>
            <a:endParaRPr lang="en-US" sz="2470" dirty="0"/>
          </a:p>
          <a:p>
            <a:r>
              <a:rPr lang="en-US" sz="2470" dirty="0"/>
              <a:t>Any other questions?</a:t>
            </a:r>
          </a:p>
          <a:p>
            <a:pPr lvl="1"/>
            <a:endParaRPr lang="en-US" sz="2470" dirty="0"/>
          </a:p>
        </p:txBody>
      </p:sp>
      <p:pic>
        <p:nvPicPr>
          <p:cNvPr id="6" name="Graphic 5" descr="Chat">
            <a:extLst>
              <a:ext uri="{FF2B5EF4-FFF2-40B4-BE49-F238E27FC236}">
                <a16:creationId xmlns:a16="http://schemas.microsoft.com/office/drawing/2014/main" id="{73FFDA9C-8FFD-4685-9C58-00F0965BE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939" y="304800"/>
            <a:ext cx="1219200" cy="1219200"/>
          </a:xfrm>
          <a:prstGeom prst="rect">
            <a:avLst/>
          </a:prstGeom>
        </p:spPr>
      </p:pic>
    </p:spTree>
    <p:extLst>
      <p:ext uri="{BB962C8B-B14F-4D97-AF65-F5344CB8AC3E}">
        <p14:creationId xmlns:p14="http://schemas.microsoft.com/office/powerpoint/2010/main" val="3923746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9F68A-8150-4E6F-A92E-3750B7026D38}"/>
              </a:ext>
            </a:extLst>
          </p:cNvPr>
          <p:cNvSpPr>
            <a:spLocks noGrp="1"/>
          </p:cNvSpPr>
          <p:nvPr>
            <p:ph type="body" sz="quarter" idx="10"/>
          </p:nvPr>
        </p:nvSpPr>
        <p:spPr>
          <a:xfrm>
            <a:off x="578565" y="1949824"/>
            <a:ext cx="7550727" cy="2105705"/>
          </a:xfrm>
        </p:spPr>
        <p:txBody>
          <a:bodyPr>
            <a:spAutoFit/>
          </a:bodyPr>
          <a:lstStyle/>
          <a:p>
            <a:pPr marL="0" indent="0" algn="ctr">
              <a:buNone/>
            </a:pPr>
            <a:r>
              <a:rPr lang="en-US" sz="2800" b="1" dirty="0"/>
              <a:t>Tablet Training:</a:t>
            </a:r>
          </a:p>
          <a:p>
            <a:pPr marL="0" indent="0" algn="ctr">
              <a:buNone/>
            </a:pPr>
            <a:endParaRPr lang="en-US" sz="2800" b="1" dirty="0"/>
          </a:p>
          <a:p>
            <a:pPr marL="0" indent="0" algn="ctr">
              <a:buNone/>
            </a:pPr>
            <a:r>
              <a:rPr lang="en-US" sz="2800" b="1" dirty="0"/>
              <a:t>Form C on Tablets</a:t>
            </a:r>
          </a:p>
          <a:p>
            <a:pPr marL="0" indent="0" algn="ctr">
              <a:buNone/>
            </a:pPr>
            <a:r>
              <a:rPr lang="en-US" sz="2800" b="1" dirty="0"/>
              <a:t>Practice in Pairs</a:t>
            </a:r>
          </a:p>
        </p:txBody>
      </p:sp>
    </p:spTree>
    <p:extLst>
      <p:ext uri="{BB962C8B-B14F-4D97-AF65-F5344CB8AC3E}">
        <p14:creationId xmlns:p14="http://schemas.microsoft.com/office/powerpoint/2010/main" val="153155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A0A6-A846-468D-8512-22BB110A8FFA}"/>
              </a:ext>
            </a:extLst>
          </p:cNvPr>
          <p:cNvSpPr>
            <a:spLocks noGrp="1"/>
          </p:cNvSpPr>
          <p:nvPr>
            <p:ph type="title"/>
          </p:nvPr>
        </p:nvSpPr>
        <p:spPr>
          <a:xfrm>
            <a:off x="533400" y="533400"/>
            <a:ext cx="7885545" cy="1008529"/>
          </a:xfrm>
        </p:spPr>
        <p:txBody>
          <a:bodyPr/>
          <a:lstStyle/>
          <a:p>
            <a:r>
              <a:rPr lang="en-US" dirty="0"/>
              <a:t>Second part of Form C training</a:t>
            </a:r>
          </a:p>
        </p:txBody>
      </p:sp>
      <p:sp>
        <p:nvSpPr>
          <p:cNvPr id="3" name="Text Placeholder 2">
            <a:extLst>
              <a:ext uri="{FF2B5EF4-FFF2-40B4-BE49-F238E27FC236}">
                <a16:creationId xmlns:a16="http://schemas.microsoft.com/office/drawing/2014/main" id="{4E4984BE-F074-45F4-8DCF-190D23FC1D11}"/>
              </a:ext>
            </a:extLst>
          </p:cNvPr>
          <p:cNvSpPr>
            <a:spLocks noGrp="1"/>
          </p:cNvSpPr>
          <p:nvPr>
            <p:ph type="body" sz="quarter" idx="10"/>
          </p:nvPr>
        </p:nvSpPr>
        <p:spPr>
          <a:xfrm>
            <a:off x="578565" y="1949824"/>
            <a:ext cx="7550727" cy="2286000"/>
          </a:xfrm>
        </p:spPr>
        <p:txBody>
          <a:bodyPr/>
          <a:lstStyle/>
          <a:p>
            <a:pPr marL="0" indent="0">
              <a:buNone/>
            </a:pPr>
            <a:r>
              <a:rPr lang="en-US" dirty="0"/>
              <a:t>In the first part of training:</a:t>
            </a:r>
          </a:p>
          <a:p>
            <a:r>
              <a:rPr lang="en-US" dirty="0"/>
              <a:t>Reviewed Form C</a:t>
            </a:r>
          </a:p>
          <a:p>
            <a:r>
              <a:rPr lang="en-US" dirty="0"/>
              <a:t>Reviewed tablets</a:t>
            </a:r>
          </a:p>
          <a:p>
            <a:r>
              <a:rPr lang="en-US" dirty="0"/>
              <a:t>Practiced with tablets</a:t>
            </a:r>
          </a:p>
          <a:p>
            <a:pPr marL="0" indent="0">
              <a:buNone/>
            </a:pPr>
            <a:endParaRPr lang="en-US" dirty="0"/>
          </a:p>
        </p:txBody>
      </p:sp>
    </p:spTree>
    <p:extLst>
      <p:ext uri="{BB962C8B-B14F-4D97-AF65-F5344CB8AC3E}">
        <p14:creationId xmlns:p14="http://schemas.microsoft.com/office/powerpoint/2010/main" val="1801205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209800" y="514996"/>
            <a:ext cx="6437745" cy="1142932"/>
          </a:xfrm>
        </p:spPr>
        <p:txBody>
          <a:bodyPr/>
          <a:lstStyle/>
          <a:p>
            <a:r>
              <a:rPr lang="en-US" dirty="0"/>
              <a:t>Activity: Practice outside</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noAutofit/>
          </a:bodyPr>
          <a:lstStyle/>
          <a:p>
            <a:r>
              <a:rPr lang="en-US" sz="2470" dirty="0"/>
              <a:t>Interviewers practice with two people in the nearby community</a:t>
            </a:r>
          </a:p>
          <a:p>
            <a:r>
              <a:rPr lang="en-US" sz="2470" dirty="0"/>
              <a:t>Interview only; no HIV testing</a:t>
            </a:r>
          </a:p>
          <a:p>
            <a:r>
              <a:rPr lang="en-US" sz="2470" dirty="0"/>
              <a:t>Outside the training venue; preassigned venues</a:t>
            </a:r>
          </a:p>
          <a:p>
            <a:r>
              <a:rPr lang="en-US" sz="2470" dirty="0"/>
              <a:t>Return here immediately after each interviewer conducts two Form C interviews</a:t>
            </a:r>
          </a:p>
          <a:p>
            <a:pPr lvl="1"/>
            <a:endParaRPr lang="en-US" sz="2470"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2248827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209800" y="495368"/>
            <a:ext cx="6437745" cy="1142932"/>
          </a:xfrm>
        </p:spPr>
        <p:txBody>
          <a:bodyPr/>
          <a:lstStyle/>
          <a:p>
            <a:r>
              <a:rPr lang="en-US" dirty="0"/>
              <a:t>Discussion</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noAutofit/>
          </a:bodyPr>
          <a:lstStyle/>
          <a:p>
            <a:r>
              <a:rPr lang="en-US" sz="2470" dirty="0"/>
              <a:t>How was recruitment?</a:t>
            </a:r>
          </a:p>
          <a:p>
            <a:r>
              <a:rPr lang="en-US" sz="2470" dirty="0"/>
              <a:t>How were the interviews?</a:t>
            </a:r>
          </a:p>
          <a:p>
            <a:r>
              <a:rPr lang="en-US" sz="2470" dirty="0"/>
              <a:t>Were there any difficulties?</a:t>
            </a:r>
          </a:p>
          <a:p>
            <a:endParaRPr lang="en-US" sz="2470" dirty="0"/>
          </a:p>
          <a:p>
            <a:r>
              <a:rPr lang="en-US" sz="2470" dirty="0"/>
              <a:t>Questions about steps?</a:t>
            </a:r>
          </a:p>
          <a:p>
            <a:r>
              <a:rPr lang="en-US" sz="2470" dirty="0"/>
              <a:t>Any other questions?</a:t>
            </a:r>
          </a:p>
          <a:p>
            <a:pPr lvl="1"/>
            <a:endParaRPr lang="en-US" sz="2470" dirty="0"/>
          </a:p>
        </p:txBody>
      </p:sp>
      <p:pic>
        <p:nvPicPr>
          <p:cNvPr id="6" name="Graphic 5" descr="Chat">
            <a:extLst>
              <a:ext uri="{FF2B5EF4-FFF2-40B4-BE49-F238E27FC236}">
                <a16:creationId xmlns:a16="http://schemas.microsoft.com/office/drawing/2014/main" id="{73FFDA9C-8FFD-4685-9C58-00F0965BE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939" y="304800"/>
            <a:ext cx="1219200" cy="1219200"/>
          </a:xfrm>
          <a:prstGeom prst="rect">
            <a:avLst/>
          </a:prstGeom>
        </p:spPr>
      </p:pic>
    </p:spTree>
    <p:extLst>
      <p:ext uri="{BB962C8B-B14F-4D97-AF65-F5344CB8AC3E}">
        <p14:creationId xmlns:p14="http://schemas.microsoft.com/office/powerpoint/2010/main" val="835793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5BDFA3-A17C-4DFE-B124-EF393E051933}"/>
              </a:ext>
            </a:extLst>
          </p:cNvPr>
          <p:cNvSpPr>
            <a:spLocks noGrp="1"/>
          </p:cNvSpPr>
          <p:nvPr>
            <p:ph type="body" sz="quarter" idx="10"/>
          </p:nvPr>
        </p:nvSpPr>
        <p:spPr>
          <a:xfrm>
            <a:off x="543297" y="1694397"/>
            <a:ext cx="7550727" cy="3195747"/>
          </a:xfrm>
        </p:spPr>
        <p:txBody>
          <a:bodyPr>
            <a:spAutoFit/>
          </a:bodyPr>
          <a:lstStyle/>
          <a:p>
            <a:r>
              <a:rPr lang="en-US" dirty="0"/>
              <a:t>It can be difficult to find a place where you cannot be overheard.</a:t>
            </a:r>
          </a:p>
          <a:p>
            <a:pPr lvl="2" indent="-457200">
              <a:lnSpc>
                <a:spcPct val="100000"/>
              </a:lnSpc>
              <a:buClr>
                <a:schemeClr val="accent1">
                  <a:lumMod val="75000"/>
                </a:schemeClr>
              </a:buClr>
            </a:pPr>
            <a:r>
              <a:rPr lang="en-US" sz="2000" dirty="0">
                <a:solidFill>
                  <a:srgbClr val="005268"/>
                </a:solidFill>
                <a:latin typeface="Century Gothic" panose="020B0502020202020204" pitchFamily="34" charset="0"/>
              </a:rPr>
              <a:t>Privacy is important for confidentiality and for respondents to give honest answers. Ask the respondent to follow you outside or to a place in the venue away from people. Do not let the respondent’s friends accompany the respondent throughout the interview.</a:t>
            </a:r>
          </a:p>
          <a:p>
            <a:pPr lvl="2" indent="-457200">
              <a:lnSpc>
                <a:spcPct val="100000"/>
              </a:lnSpc>
              <a:buClr>
                <a:schemeClr val="accent1">
                  <a:lumMod val="75000"/>
                </a:schemeClr>
              </a:buClr>
              <a:buFont typeface="Wingdings" panose="05000000000000000000" pitchFamily="2" charset="2"/>
              <a:buChar char="§"/>
            </a:pPr>
            <a:endParaRPr lang="en-US" sz="2000" dirty="0"/>
          </a:p>
        </p:txBody>
      </p:sp>
      <p:sp>
        <p:nvSpPr>
          <p:cNvPr id="5" name="Title 4">
            <a:extLst>
              <a:ext uri="{FF2B5EF4-FFF2-40B4-BE49-F238E27FC236}">
                <a16:creationId xmlns:a16="http://schemas.microsoft.com/office/drawing/2014/main" id="{305FFF31-A858-45CF-B6B8-C2B4CDA4E58F}"/>
              </a:ext>
            </a:extLst>
          </p:cNvPr>
          <p:cNvSpPr>
            <a:spLocks noGrp="1"/>
          </p:cNvSpPr>
          <p:nvPr>
            <p:ph type="title"/>
          </p:nvPr>
        </p:nvSpPr>
        <p:spPr>
          <a:xfrm>
            <a:off x="629227" y="609600"/>
            <a:ext cx="7885545" cy="1008529"/>
          </a:xfrm>
        </p:spPr>
        <p:txBody>
          <a:bodyPr/>
          <a:lstStyle/>
          <a:p>
            <a:r>
              <a:rPr lang="en-US" dirty="0"/>
              <a:t>Challenges (1)</a:t>
            </a:r>
          </a:p>
        </p:txBody>
      </p:sp>
      <p:sp>
        <p:nvSpPr>
          <p:cNvPr id="4" name="Text Placeholder 2">
            <a:extLst>
              <a:ext uri="{FF2B5EF4-FFF2-40B4-BE49-F238E27FC236}">
                <a16:creationId xmlns:a16="http://schemas.microsoft.com/office/drawing/2014/main" id="{42F07F0E-F601-4871-95C2-0906307B6B59}"/>
              </a:ext>
            </a:extLst>
          </p:cNvPr>
          <p:cNvSpPr txBox="1">
            <a:spLocks/>
          </p:cNvSpPr>
          <p:nvPr/>
        </p:nvSpPr>
        <p:spPr>
          <a:xfrm>
            <a:off x="578564" y="4453448"/>
            <a:ext cx="7550727" cy="1490152"/>
          </a:xfrm>
          <a:prstGeom prst="rect">
            <a:avLst/>
          </a:prstGeom>
        </p:spPr>
        <p:txBody>
          <a:bodyPr vert="horz" lIns="91440" tIns="45720" rIns="91440" bIns="45720" rtlCol="0">
            <a:sp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r>
              <a:rPr lang="en-US" dirty="0"/>
              <a:t>It can be difficult for you to hear each other.</a:t>
            </a:r>
          </a:p>
          <a:p>
            <a:pPr lvl="2" indent="-457200">
              <a:lnSpc>
                <a:spcPct val="100000"/>
              </a:lnSpc>
              <a:buClr>
                <a:schemeClr val="accent1">
                  <a:lumMod val="75000"/>
                </a:schemeClr>
              </a:buClr>
            </a:pPr>
            <a:r>
              <a:rPr lang="en-US" sz="2000" dirty="0">
                <a:solidFill>
                  <a:srgbClr val="005268"/>
                </a:solidFill>
                <a:latin typeface="Century Gothic" panose="020B0502020202020204" pitchFamily="34" charset="0"/>
              </a:rPr>
              <a:t>Some venues have loud music. You must move to a quieter location so you and the respondent can hear each other.</a:t>
            </a:r>
          </a:p>
        </p:txBody>
      </p:sp>
    </p:spTree>
    <p:extLst>
      <p:ext uri="{BB962C8B-B14F-4D97-AF65-F5344CB8AC3E}">
        <p14:creationId xmlns:p14="http://schemas.microsoft.com/office/powerpoint/2010/main" val="4075995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5BDFA3-A17C-4DFE-B124-EF393E051933}"/>
              </a:ext>
            </a:extLst>
          </p:cNvPr>
          <p:cNvSpPr>
            <a:spLocks noGrp="1"/>
          </p:cNvSpPr>
          <p:nvPr>
            <p:ph type="body" sz="quarter" idx="10"/>
          </p:nvPr>
        </p:nvSpPr>
        <p:spPr>
          <a:xfrm>
            <a:off x="578565" y="1949824"/>
            <a:ext cx="7550727" cy="1926168"/>
          </a:xfrm>
        </p:spPr>
        <p:txBody>
          <a:bodyPr>
            <a:spAutoFit/>
          </a:bodyPr>
          <a:lstStyle/>
          <a:p>
            <a:r>
              <a:rPr lang="en-US" dirty="0"/>
              <a:t>Venue owners may pressure people to participate.</a:t>
            </a:r>
          </a:p>
          <a:p>
            <a:pPr lvl="2" indent="-457200">
              <a:lnSpc>
                <a:spcPct val="100000"/>
              </a:lnSpc>
              <a:buClr>
                <a:schemeClr val="accent1">
                  <a:lumMod val="75000"/>
                </a:schemeClr>
              </a:buClr>
            </a:pPr>
            <a:r>
              <a:rPr lang="en-US" sz="2000" dirty="0">
                <a:solidFill>
                  <a:srgbClr val="005268"/>
                </a:solidFill>
                <a:latin typeface="Century Gothic" panose="020B0502020202020204" pitchFamily="34" charset="0"/>
              </a:rPr>
              <a:t>Make sure the person knows they do not have to participate. If owner is watching, pretend to conduct interview. </a:t>
            </a:r>
            <a:endParaRPr lang="en-US" dirty="0">
              <a:solidFill>
                <a:srgbClr val="005268"/>
              </a:solidFill>
              <a:latin typeface="Century Gothic" panose="020B0502020202020204" pitchFamily="34" charset="0"/>
            </a:endParaRPr>
          </a:p>
        </p:txBody>
      </p:sp>
      <p:sp>
        <p:nvSpPr>
          <p:cNvPr id="5" name="Title 4">
            <a:extLst>
              <a:ext uri="{FF2B5EF4-FFF2-40B4-BE49-F238E27FC236}">
                <a16:creationId xmlns:a16="http://schemas.microsoft.com/office/drawing/2014/main" id="{305FFF31-A858-45CF-B6B8-C2B4CDA4E58F}"/>
              </a:ext>
            </a:extLst>
          </p:cNvPr>
          <p:cNvSpPr>
            <a:spLocks noGrp="1"/>
          </p:cNvSpPr>
          <p:nvPr>
            <p:ph type="title"/>
          </p:nvPr>
        </p:nvSpPr>
        <p:spPr>
          <a:xfrm>
            <a:off x="629227" y="533400"/>
            <a:ext cx="7885545" cy="1008529"/>
          </a:xfrm>
        </p:spPr>
        <p:txBody>
          <a:bodyPr/>
          <a:lstStyle/>
          <a:p>
            <a:r>
              <a:rPr lang="en-US" dirty="0"/>
              <a:t>Challenges (2)</a:t>
            </a:r>
          </a:p>
        </p:txBody>
      </p:sp>
    </p:spTree>
    <p:extLst>
      <p:ext uri="{BB962C8B-B14F-4D97-AF65-F5344CB8AC3E}">
        <p14:creationId xmlns:p14="http://schemas.microsoft.com/office/powerpoint/2010/main" val="448612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603C9C-F5AB-4B7E-AF19-573BA9B86DB6}"/>
              </a:ext>
            </a:extLst>
          </p:cNvPr>
          <p:cNvSpPr>
            <a:spLocks noGrp="1"/>
          </p:cNvSpPr>
          <p:nvPr>
            <p:ph type="body" sz="quarter" idx="10"/>
          </p:nvPr>
        </p:nvSpPr>
        <p:spPr/>
        <p:txBody>
          <a:bodyPr/>
          <a:lstStyle/>
          <a:p>
            <a:r>
              <a:rPr lang="en-US" dirty="0"/>
              <a:t>Two interviewers volunteer to role-play recruitment and interview</a:t>
            </a:r>
          </a:p>
          <a:p>
            <a:pPr marL="0" indent="0">
              <a:buNone/>
            </a:pPr>
            <a:endParaRPr lang="en-US" dirty="0"/>
          </a:p>
          <a:p>
            <a:r>
              <a:rPr lang="en-US" dirty="0"/>
              <a:t>Discuss strengths and weaknesses of role-play</a:t>
            </a:r>
          </a:p>
        </p:txBody>
      </p:sp>
      <p:sp>
        <p:nvSpPr>
          <p:cNvPr id="4" name="Title 1">
            <a:extLst>
              <a:ext uri="{FF2B5EF4-FFF2-40B4-BE49-F238E27FC236}">
                <a16:creationId xmlns:a16="http://schemas.microsoft.com/office/drawing/2014/main" id="{ED8CFA88-44D7-45EF-A702-1D3C121A8D7F}"/>
              </a:ext>
            </a:extLst>
          </p:cNvPr>
          <p:cNvSpPr txBox="1">
            <a:spLocks/>
          </p:cNvSpPr>
          <p:nvPr/>
        </p:nvSpPr>
        <p:spPr>
          <a:xfrm>
            <a:off x="1981200" y="685800"/>
            <a:ext cx="5237017" cy="838132"/>
          </a:xfrm>
          <a:prstGeom prst="rect">
            <a:avLst/>
          </a:prstGeom>
        </p:spPr>
        <p:txBody>
          <a:bodyPr/>
          <a:lstStyle>
            <a:lvl1pPr eaLnBrk="1" hangingPunct="1">
              <a:defRPr sz="3883" b="1">
                <a:solidFill>
                  <a:schemeClr val="bg1"/>
                </a:solidFill>
                <a:latin typeface="Century Gothic" panose="020B0502020202020204" pitchFamily="34" charset="0"/>
                <a:ea typeface="+mj-ea"/>
                <a:cs typeface="+mj-cs"/>
              </a:defRPr>
            </a:lvl1pPr>
          </a:lstStyle>
          <a:p>
            <a:r>
              <a:rPr lang="en-US" kern="0" dirty="0"/>
              <a:t>Interviewer role-play</a:t>
            </a:r>
          </a:p>
        </p:txBody>
      </p:sp>
      <p:pic>
        <p:nvPicPr>
          <p:cNvPr id="5" name="Graphic 4" descr="Eye">
            <a:extLst>
              <a:ext uri="{FF2B5EF4-FFF2-40B4-BE49-F238E27FC236}">
                <a16:creationId xmlns:a16="http://schemas.microsoft.com/office/drawing/2014/main" id="{72332D81-F322-404B-92BA-03D5B7AA1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233595"/>
            <a:ext cx="1219200" cy="1219200"/>
          </a:xfrm>
          <a:prstGeom prst="rect">
            <a:avLst/>
          </a:prstGeom>
        </p:spPr>
      </p:pic>
    </p:spTree>
    <p:extLst>
      <p:ext uri="{BB962C8B-B14F-4D97-AF65-F5344CB8AC3E}">
        <p14:creationId xmlns:p14="http://schemas.microsoft.com/office/powerpoint/2010/main" val="708246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533400" y="685800"/>
            <a:ext cx="8991600" cy="1008529"/>
          </a:xfrm>
        </p:spPr>
        <p:txBody>
          <a:bodyPr/>
          <a:lstStyle/>
          <a:p>
            <a:r>
              <a:rPr lang="en-US" dirty="0"/>
              <a:t>Who is interviewed at venues?</a:t>
            </a:r>
          </a:p>
        </p:txBody>
      </p:sp>
      <p:sp>
        <p:nvSpPr>
          <p:cNvPr id="12" name="Text Placeholder 11">
            <a:extLst>
              <a:ext uri="{FF2B5EF4-FFF2-40B4-BE49-F238E27FC236}">
                <a16:creationId xmlns:a16="http://schemas.microsoft.com/office/drawing/2014/main" id="{8C5B5EBB-F61E-4D20-9709-102895B2987E}"/>
              </a:ext>
            </a:extLst>
          </p:cNvPr>
          <p:cNvSpPr>
            <a:spLocks noGrp="1"/>
          </p:cNvSpPr>
          <p:nvPr>
            <p:ph type="body" sz="quarter" idx="10"/>
          </p:nvPr>
        </p:nvSpPr>
        <p:spPr>
          <a:xfrm>
            <a:off x="533400" y="1676400"/>
            <a:ext cx="7550727" cy="2286000"/>
          </a:xfrm>
        </p:spPr>
        <p:txBody>
          <a:bodyPr/>
          <a:lstStyle/>
          <a:p>
            <a:r>
              <a:rPr lang="en-US" sz="2800" dirty="0"/>
              <a:t>Men and women visiting the venue for 20 minutes or more on the night of fieldwork</a:t>
            </a:r>
          </a:p>
          <a:p>
            <a:pPr marL="0" indent="0">
              <a:buNone/>
            </a:pPr>
            <a:endParaRPr lang="en-US" sz="2800" dirty="0"/>
          </a:p>
          <a:p>
            <a:r>
              <a:rPr lang="en-US" sz="2800" dirty="0"/>
              <a:t>Men and women working there the night of fieldwork, including women living at the venue</a:t>
            </a:r>
          </a:p>
          <a:p>
            <a:endParaRPr lang="en-US" sz="2800" dirty="0"/>
          </a:p>
          <a:p>
            <a:r>
              <a:rPr lang="en-US" sz="2800" dirty="0"/>
              <a:t>Must be 18 years old or older; or must be 15 to 17 years old and at the venue independent of their family</a:t>
            </a:r>
          </a:p>
          <a:p>
            <a:endParaRPr lang="en-US" dirty="0"/>
          </a:p>
        </p:txBody>
      </p:sp>
    </p:spTree>
    <p:extLst>
      <p:ext uri="{BB962C8B-B14F-4D97-AF65-F5344CB8AC3E}">
        <p14:creationId xmlns:p14="http://schemas.microsoft.com/office/powerpoint/2010/main" val="475071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9981-9097-4B0F-BFA9-576FC24DD99A}"/>
              </a:ext>
            </a:extLst>
          </p:cNvPr>
          <p:cNvSpPr>
            <a:spLocks noGrp="1"/>
          </p:cNvSpPr>
          <p:nvPr>
            <p:ph type="title"/>
          </p:nvPr>
        </p:nvSpPr>
        <p:spPr>
          <a:xfrm>
            <a:off x="578565" y="609600"/>
            <a:ext cx="7885545" cy="1008529"/>
          </a:xfrm>
        </p:spPr>
        <p:txBody>
          <a:bodyPr/>
          <a:lstStyle/>
          <a:p>
            <a:r>
              <a:rPr lang="en-US" dirty="0"/>
              <a:t>Recruiting participants</a:t>
            </a:r>
          </a:p>
        </p:txBody>
      </p:sp>
      <p:sp>
        <p:nvSpPr>
          <p:cNvPr id="3" name="Text Placeholder 2">
            <a:extLst>
              <a:ext uri="{FF2B5EF4-FFF2-40B4-BE49-F238E27FC236}">
                <a16:creationId xmlns:a16="http://schemas.microsoft.com/office/drawing/2014/main" id="{75948A7E-E9D2-4FE1-AFEA-BFF31556090F}"/>
              </a:ext>
            </a:extLst>
          </p:cNvPr>
          <p:cNvSpPr>
            <a:spLocks noGrp="1"/>
          </p:cNvSpPr>
          <p:nvPr>
            <p:ph type="body" sz="quarter" idx="10"/>
          </p:nvPr>
        </p:nvSpPr>
        <p:spPr>
          <a:xfrm>
            <a:off x="578565" y="1949824"/>
            <a:ext cx="7550727" cy="2057999"/>
          </a:xfrm>
        </p:spPr>
        <p:txBody>
          <a:bodyPr>
            <a:spAutoFit/>
          </a:bodyPr>
          <a:lstStyle/>
          <a:p>
            <a:endParaRPr lang="en-US" sz="2200" dirty="0"/>
          </a:p>
          <a:p>
            <a:pPr lvl="1"/>
            <a:endParaRPr lang="en-US" dirty="0"/>
          </a:p>
          <a:p>
            <a:pPr lvl="1"/>
            <a:endParaRPr lang="en-US" dirty="0"/>
          </a:p>
          <a:p>
            <a:endParaRPr lang="en-US" dirty="0"/>
          </a:p>
          <a:p>
            <a:endParaRPr lang="en-US" dirty="0"/>
          </a:p>
        </p:txBody>
      </p:sp>
      <p:sp>
        <p:nvSpPr>
          <p:cNvPr id="4" name="Text Placeholder 2">
            <a:extLst>
              <a:ext uri="{FF2B5EF4-FFF2-40B4-BE49-F238E27FC236}">
                <a16:creationId xmlns:a16="http://schemas.microsoft.com/office/drawing/2014/main" id="{AC89E849-ED33-4CE9-834B-87CDD9B92C12}"/>
              </a:ext>
            </a:extLst>
          </p:cNvPr>
          <p:cNvSpPr txBox="1">
            <a:spLocks/>
          </p:cNvSpPr>
          <p:nvPr/>
        </p:nvSpPr>
        <p:spPr>
          <a:xfrm>
            <a:off x="578565" y="1752600"/>
            <a:ext cx="8336835" cy="6788140"/>
          </a:xfrm>
          <a:prstGeom prst="rect">
            <a:avLst/>
          </a:prstGeom>
        </p:spPr>
        <p:txBody>
          <a:bodyPr vert="horz" wrap="square" lIns="91440" tIns="45720" rIns="91440" bIns="45720" rtlCol="0">
            <a:spAutoFit/>
          </a:bodyPr>
          <a:lstStyle>
            <a:lvl1pPr marL="302575" indent="-302575" algn="l" defTabSz="605150" rtl="0" eaLnBrk="1" latinLnBrk="0" hangingPunct="1">
              <a:lnSpc>
                <a:spcPts val="3353"/>
              </a:lnSpc>
              <a:spcBef>
                <a:spcPts val="662"/>
              </a:spcBef>
              <a:buFontTx/>
              <a:buBlip>
                <a:blip r:embed="rId3"/>
              </a:buBlip>
              <a:defRPr sz="2471" b="0" kern="1200">
                <a:solidFill>
                  <a:srgbClr val="005268"/>
                </a:solidFill>
                <a:latin typeface="Century Gothic" panose="020B0502020202020204" pitchFamily="34" charset="0"/>
                <a:ea typeface="+mn-ea"/>
                <a:cs typeface="+mn-cs"/>
              </a:defRPr>
            </a:lvl1pPr>
            <a:lvl2pPr marL="453862" indent="-151287" algn="l" defTabSz="605150" rtl="0" eaLnBrk="1" latinLnBrk="0" hangingPunct="1">
              <a:lnSpc>
                <a:spcPct val="90000"/>
              </a:lnSpc>
              <a:spcBef>
                <a:spcPts val="331"/>
              </a:spcBef>
              <a:buFont typeface="Arial" panose="020B0604020202020204" pitchFamily="34" charset="0"/>
              <a:buChar char="•"/>
              <a:defRPr sz="1588" kern="1200">
                <a:solidFill>
                  <a:schemeClr val="tx1"/>
                </a:solidFill>
                <a:latin typeface="Futura LT Pro Book" panose="020B0502020204020303" pitchFamily="34" charset="0"/>
                <a:ea typeface="+mn-ea"/>
                <a:cs typeface="+mn-cs"/>
              </a:defRPr>
            </a:lvl2pPr>
            <a:lvl3pPr marL="756437" indent="-151287" algn="l" defTabSz="605150" rtl="0" eaLnBrk="1" latinLnBrk="0" hangingPunct="1">
              <a:lnSpc>
                <a:spcPct val="90000"/>
              </a:lnSpc>
              <a:spcBef>
                <a:spcPts val="331"/>
              </a:spcBef>
              <a:buFont typeface="Arial" panose="020B0604020202020204" pitchFamily="34" charset="0"/>
              <a:buChar char="•"/>
              <a:defRPr sz="1324" kern="1200">
                <a:solidFill>
                  <a:schemeClr val="tx1"/>
                </a:solidFill>
                <a:latin typeface="Futura LT Pro Book" panose="020B0502020204020303" pitchFamily="34" charset="0"/>
                <a:ea typeface="+mn-ea"/>
                <a:cs typeface="+mn-cs"/>
              </a:defRPr>
            </a:lvl3pPr>
            <a:lvl4pPr marL="10590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4pPr>
            <a:lvl5pPr marL="13615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Futura LT Pro Book" panose="020B0502020204020303" pitchFamily="34" charset="0"/>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pPr marL="0" indent="0">
              <a:buNone/>
            </a:pPr>
            <a:r>
              <a:rPr lang="en-US" b="1" dirty="0"/>
              <a:t>Workers:</a:t>
            </a:r>
          </a:p>
          <a:p>
            <a:r>
              <a:rPr lang="en-US" dirty="0"/>
              <a:t>If the team arrives at a venue before it is busy, it may be a good time to interview and test workers.</a:t>
            </a:r>
          </a:p>
          <a:p>
            <a:r>
              <a:rPr lang="en-US" dirty="0"/>
              <a:t>All workers</a:t>
            </a:r>
          </a:p>
          <a:p>
            <a:pPr marL="0" indent="0">
              <a:buNone/>
            </a:pPr>
            <a:r>
              <a:rPr lang="en-US" b="1" dirty="0"/>
              <a:t>Patrons:</a:t>
            </a:r>
          </a:p>
          <a:p>
            <a:r>
              <a:rPr lang="en-US" dirty="0"/>
              <a:t>First, select people randomly (more on this to come).</a:t>
            </a:r>
          </a:p>
          <a:p>
            <a:r>
              <a:rPr lang="en-US" dirty="0"/>
              <a:t>Then select people purposively only if the Fieldwork Supervisor assigns this!!!</a:t>
            </a:r>
          </a:p>
          <a:p>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636505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9981-9097-4B0F-BFA9-576FC24DD99A}"/>
              </a:ext>
            </a:extLst>
          </p:cNvPr>
          <p:cNvSpPr>
            <a:spLocks noGrp="1"/>
          </p:cNvSpPr>
          <p:nvPr>
            <p:ph type="title"/>
          </p:nvPr>
        </p:nvSpPr>
        <p:spPr>
          <a:xfrm>
            <a:off x="563325" y="533400"/>
            <a:ext cx="7885545" cy="1008529"/>
          </a:xfrm>
        </p:spPr>
        <p:txBody>
          <a:bodyPr/>
          <a:lstStyle/>
          <a:p>
            <a:r>
              <a:rPr lang="en-US" dirty="0"/>
              <a:t>Identifying patrons to recruit</a:t>
            </a:r>
          </a:p>
        </p:txBody>
      </p:sp>
      <p:sp>
        <p:nvSpPr>
          <p:cNvPr id="3" name="Text Placeholder 2">
            <a:extLst>
              <a:ext uri="{FF2B5EF4-FFF2-40B4-BE49-F238E27FC236}">
                <a16:creationId xmlns:a16="http://schemas.microsoft.com/office/drawing/2014/main" id="{75948A7E-E9D2-4FE1-AFEA-BFF31556090F}"/>
              </a:ext>
            </a:extLst>
          </p:cNvPr>
          <p:cNvSpPr>
            <a:spLocks noGrp="1"/>
          </p:cNvSpPr>
          <p:nvPr>
            <p:ph type="body" sz="quarter" idx="10"/>
          </p:nvPr>
        </p:nvSpPr>
        <p:spPr>
          <a:xfrm>
            <a:off x="578565" y="1949824"/>
            <a:ext cx="7550727" cy="4992136"/>
          </a:xfrm>
        </p:spPr>
        <p:txBody>
          <a:bodyPr>
            <a:spAutoFit/>
          </a:bodyPr>
          <a:lstStyle/>
          <a:p>
            <a:r>
              <a:rPr lang="en-US" dirty="0"/>
              <a:t>Must select people randomly</a:t>
            </a:r>
          </a:p>
          <a:p>
            <a:pPr lvl="1">
              <a:buClr>
                <a:schemeClr val="accent1">
                  <a:lumMod val="75000"/>
                </a:schemeClr>
              </a:buClr>
            </a:pPr>
            <a:r>
              <a:rPr lang="en-US" sz="2400" dirty="0">
                <a:solidFill>
                  <a:srgbClr val="005268"/>
                </a:solidFill>
                <a:latin typeface="Century Gothic" panose="020B0502020202020204" pitchFamily="34" charset="0"/>
              </a:rPr>
              <a:t>Results are representative of all people at venues</a:t>
            </a:r>
          </a:p>
          <a:p>
            <a:pPr lvl="1">
              <a:buClr>
                <a:schemeClr val="accent1">
                  <a:lumMod val="75000"/>
                </a:schemeClr>
              </a:buClr>
              <a:buFont typeface="Wingdings" panose="05000000000000000000" pitchFamily="2" charset="2"/>
              <a:buChar char="§"/>
            </a:pPr>
            <a:endParaRPr lang="en-US" sz="2400" dirty="0"/>
          </a:p>
          <a:p>
            <a:r>
              <a:rPr lang="en-US" dirty="0"/>
              <a:t>Cannot select people any other way</a:t>
            </a:r>
          </a:p>
          <a:p>
            <a:pPr lvl="1">
              <a:buClr>
                <a:schemeClr val="accent1">
                  <a:lumMod val="75000"/>
                </a:schemeClr>
              </a:buClr>
            </a:pPr>
            <a:r>
              <a:rPr lang="en-US" sz="2200" dirty="0">
                <a:solidFill>
                  <a:srgbClr val="005268"/>
                </a:solidFill>
                <a:latin typeface="Century Gothic" panose="020B0502020202020204" pitchFamily="34" charset="0"/>
              </a:rPr>
              <a:t>Would likely select people who seemed friendly or people who volunteer</a:t>
            </a:r>
          </a:p>
          <a:p>
            <a:pPr lvl="1">
              <a:buClr>
                <a:schemeClr val="accent1">
                  <a:lumMod val="75000"/>
                </a:schemeClr>
              </a:buClr>
            </a:pPr>
            <a:endParaRPr lang="en-US" sz="2200" dirty="0">
              <a:solidFill>
                <a:srgbClr val="005268"/>
              </a:solidFill>
              <a:latin typeface="Century Gothic" panose="020B0502020202020204" pitchFamily="34" charset="0"/>
            </a:endParaRPr>
          </a:p>
          <a:p>
            <a:pPr lvl="1">
              <a:buClr>
                <a:schemeClr val="accent1">
                  <a:lumMod val="75000"/>
                </a:schemeClr>
              </a:buClr>
            </a:pPr>
            <a:r>
              <a:rPr lang="en-US" sz="2200" dirty="0">
                <a:solidFill>
                  <a:srgbClr val="005268"/>
                </a:solidFill>
                <a:latin typeface="Century Gothic" panose="020B0502020202020204" pitchFamily="34" charset="0"/>
              </a:rPr>
              <a:t>Would </a:t>
            </a:r>
            <a:r>
              <a:rPr lang="en-US" sz="2200" u="sng" dirty="0">
                <a:solidFill>
                  <a:srgbClr val="005268"/>
                </a:solidFill>
                <a:latin typeface="Century Gothic" panose="020B0502020202020204" pitchFamily="34" charset="0"/>
              </a:rPr>
              <a:t>not</a:t>
            </a:r>
            <a:r>
              <a:rPr lang="en-US" sz="2200" dirty="0">
                <a:solidFill>
                  <a:srgbClr val="005268"/>
                </a:solidFill>
                <a:latin typeface="Century Gothic" panose="020B0502020202020204" pitchFamily="34" charset="0"/>
              </a:rPr>
              <a:t> be representative</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467579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27" y="364236"/>
            <a:ext cx="7885545" cy="1264971"/>
          </a:xfrm>
        </p:spPr>
        <p:txBody>
          <a:bodyPr>
            <a:normAutofit/>
          </a:bodyPr>
          <a:lstStyle/>
          <a:p>
            <a:pPr>
              <a:lnSpc>
                <a:spcPts val="3700"/>
              </a:lnSpc>
            </a:pPr>
            <a:r>
              <a:rPr lang="en-US" dirty="0"/>
              <a:t>Randomly selecting a patron to recruit (1)</a:t>
            </a:r>
          </a:p>
        </p:txBody>
      </p:sp>
      <p:grpSp>
        <p:nvGrpSpPr>
          <p:cNvPr id="5" name="Group 4"/>
          <p:cNvGrpSpPr/>
          <p:nvPr/>
        </p:nvGrpSpPr>
        <p:grpSpPr bwMode="auto">
          <a:xfrm>
            <a:off x="1447800" y="2129124"/>
            <a:ext cx="5828145" cy="4361792"/>
            <a:chOff x="0" y="0"/>
            <a:chExt cx="5883" cy="4322"/>
          </a:xfrm>
        </p:grpSpPr>
        <p:sp>
          <p:nvSpPr>
            <p:cNvPr id="6" name="Rectangle 5"/>
            <p:cNvSpPr>
              <a:spLocks noChangeArrowheads="1"/>
            </p:cNvSpPr>
            <p:nvPr/>
          </p:nvSpPr>
          <p:spPr bwMode="auto">
            <a:xfrm rot="5400000">
              <a:off x="3420" y="1188"/>
              <a:ext cx="3651" cy="1275"/>
            </a:xfrm>
            <a:prstGeom prst="rect">
              <a:avLst/>
            </a:prstGeom>
            <a:solidFill>
              <a:srgbClr val="DDDDDD"/>
            </a:solidFill>
            <a:ln w="9525">
              <a:solidFill>
                <a:srgbClr val="000000"/>
              </a:solidFill>
              <a:miter lim="800000"/>
              <a:headEnd/>
              <a:tailEnd/>
            </a:ln>
          </p:spPr>
          <p:txBody>
            <a:bodyPr anchor="ctr"/>
            <a:lstStyle/>
            <a:p>
              <a:endParaRPr lang="en-US" dirty="0"/>
            </a:p>
          </p:txBody>
        </p:sp>
        <p:sp>
          <p:nvSpPr>
            <p:cNvPr id="7" name="Rectangle 6"/>
            <p:cNvSpPr>
              <a:spLocks noChangeArrowheads="1"/>
            </p:cNvSpPr>
            <p:nvPr/>
          </p:nvSpPr>
          <p:spPr bwMode="auto">
            <a:xfrm>
              <a:off x="0" y="0"/>
              <a:ext cx="4462" cy="2549"/>
            </a:xfrm>
            <a:prstGeom prst="rect">
              <a:avLst/>
            </a:prstGeom>
            <a:solidFill>
              <a:srgbClr val="DDDDDD"/>
            </a:solidFill>
            <a:ln w="9525">
              <a:solidFill>
                <a:srgbClr val="000000"/>
              </a:solidFill>
              <a:miter lim="800000"/>
              <a:headEnd/>
              <a:tailEnd/>
            </a:ln>
          </p:spPr>
          <p:txBody>
            <a:bodyPr anchor="ctr"/>
            <a:lstStyle/>
            <a:p>
              <a:endParaRPr lang="en-US" dirty="0"/>
            </a:p>
          </p:txBody>
        </p:sp>
        <p:sp>
          <p:nvSpPr>
            <p:cNvPr id="8" name="Rectangle 7"/>
            <p:cNvSpPr>
              <a:spLocks noChangeArrowheads="1"/>
            </p:cNvSpPr>
            <p:nvPr/>
          </p:nvSpPr>
          <p:spPr bwMode="auto">
            <a:xfrm>
              <a:off x="3949" y="1008"/>
              <a:ext cx="1082" cy="1008"/>
            </a:xfrm>
            <a:prstGeom prst="rect">
              <a:avLst/>
            </a:prstGeom>
            <a:solidFill>
              <a:srgbClr val="DDDDDD"/>
            </a:solidFill>
            <a:ln w="9525">
              <a:noFill/>
              <a:miter lim="800000"/>
              <a:headEnd/>
              <a:tailEnd/>
            </a:ln>
          </p:spPr>
          <p:txBody>
            <a:bodyPr anchor="ctr"/>
            <a:lstStyle/>
            <a:p>
              <a:endParaRPr lang="en-US" dirty="0"/>
            </a:p>
          </p:txBody>
        </p:sp>
        <p:sp>
          <p:nvSpPr>
            <p:cNvPr id="9" name="Rectangle 8"/>
            <p:cNvSpPr>
              <a:spLocks noChangeArrowheads="1"/>
            </p:cNvSpPr>
            <p:nvPr/>
          </p:nvSpPr>
          <p:spPr bwMode="auto">
            <a:xfrm>
              <a:off x="0" y="2608"/>
              <a:ext cx="4462" cy="1714"/>
            </a:xfrm>
            <a:prstGeom prst="rect">
              <a:avLst/>
            </a:prstGeom>
            <a:solidFill>
              <a:srgbClr val="DDDDDD"/>
            </a:solidFill>
            <a:ln w="9525">
              <a:noFill/>
              <a:miter lim="800000"/>
              <a:headEnd/>
              <a:tailEnd/>
            </a:ln>
          </p:spPr>
          <p:txBody>
            <a:bodyPr anchor="ctr"/>
            <a:lstStyle/>
            <a:p>
              <a:endParaRPr lang="en-US" dirty="0"/>
            </a:p>
          </p:txBody>
        </p:sp>
        <p:sp>
          <p:nvSpPr>
            <p:cNvPr id="10" name="Text Box 41"/>
            <p:cNvSpPr txBox="1">
              <a:spLocks noChangeArrowheads="1"/>
            </p:cNvSpPr>
            <p:nvPr/>
          </p:nvSpPr>
          <p:spPr bwMode="auto">
            <a:xfrm>
              <a:off x="1317" y="3377"/>
              <a:ext cx="2613" cy="447"/>
            </a:xfrm>
            <a:prstGeom prst="rect">
              <a:avLst/>
            </a:prstGeom>
            <a:noFill/>
            <a:ln w="9525">
              <a:noFill/>
              <a:miter lim="800000"/>
              <a:headEnd/>
              <a:tailEnd/>
            </a:ln>
          </p:spPr>
          <p:txBody>
            <a:bodyPr/>
            <a:lstStyle/>
            <a:p>
              <a:pPr marL="0" marR="0" algn="ctr">
                <a:spcBef>
                  <a:spcPts val="0"/>
                </a:spcBef>
                <a:spcAft>
                  <a:spcPts val="1000"/>
                </a:spcAft>
              </a:pPr>
              <a:r>
                <a:rPr lang="en-US"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Outdoor Area</a:t>
              </a:r>
              <a:endParaRPr lang="en-US" dirty="0">
                <a:effectLst/>
                <a:latin typeface="Century Gothic" panose="020B0502020202020204" pitchFamily="34" charset="0"/>
                <a:ea typeface="Times New Roman" panose="02020603050405020304" pitchFamily="18" charset="0"/>
              </a:endParaRPr>
            </a:p>
          </p:txBody>
        </p:sp>
        <p:sp>
          <p:nvSpPr>
            <p:cNvPr id="11" name="Text Box 42"/>
            <p:cNvSpPr txBox="1">
              <a:spLocks noChangeArrowheads="1"/>
            </p:cNvSpPr>
            <p:nvPr/>
          </p:nvSpPr>
          <p:spPr bwMode="auto">
            <a:xfrm>
              <a:off x="4620" y="1490"/>
              <a:ext cx="1192" cy="447"/>
            </a:xfrm>
            <a:prstGeom prst="rect">
              <a:avLst/>
            </a:prstGeom>
            <a:noFill/>
            <a:ln w="9525">
              <a:noFill/>
              <a:miter lim="800000"/>
              <a:headEnd/>
              <a:tailEnd/>
            </a:ln>
          </p:spPr>
          <p:txBody>
            <a:bodyPr/>
            <a:lstStyle/>
            <a:p>
              <a:pPr marL="0" marR="0" algn="ctr">
                <a:spcBef>
                  <a:spcPts val="0"/>
                </a:spcBef>
                <a:spcAft>
                  <a:spcPts val="1000"/>
                </a:spcAft>
              </a:pPr>
              <a:r>
                <a:rPr lang="pt-PT" sz="16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Bar</a:t>
              </a:r>
              <a:endParaRPr lang="en-US" dirty="0">
                <a:effectLst/>
                <a:latin typeface="Century Gothic" panose="020B0502020202020204" pitchFamily="34" charset="0"/>
                <a:ea typeface="Times New Roman" panose="02020603050405020304" pitchFamily="18" charset="0"/>
              </a:endParaRPr>
            </a:p>
          </p:txBody>
        </p:sp>
        <p:sp>
          <p:nvSpPr>
            <p:cNvPr id="12" name="Text Box 43"/>
            <p:cNvSpPr txBox="1">
              <a:spLocks noChangeArrowheads="1"/>
            </p:cNvSpPr>
            <p:nvPr/>
          </p:nvSpPr>
          <p:spPr bwMode="auto">
            <a:xfrm>
              <a:off x="1490" y="1143"/>
              <a:ext cx="2613" cy="447"/>
            </a:xfrm>
            <a:prstGeom prst="rect">
              <a:avLst/>
            </a:prstGeom>
            <a:noFill/>
            <a:ln w="9525">
              <a:noFill/>
              <a:miter lim="800000"/>
              <a:headEnd/>
              <a:tailEnd/>
            </a:ln>
          </p:spPr>
          <p:txBody>
            <a:bodyPr/>
            <a:lstStyle/>
            <a:p>
              <a:pPr marL="0" marR="0" algn="ctr">
                <a:spcBef>
                  <a:spcPts val="0"/>
                </a:spcBef>
                <a:spcAft>
                  <a:spcPts val="1000"/>
                </a:spcAft>
              </a:pPr>
              <a:r>
                <a:rPr lang="en-US" sz="16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Dance Floor</a:t>
              </a:r>
              <a:endParaRPr lang="en-US" dirty="0">
                <a:effectLst/>
                <a:latin typeface="Century Gothic" panose="020B0502020202020204" pitchFamily="34" charset="0"/>
                <a:ea typeface="Times New Roman" panose="02020603050405020304" pitchFamily="18" charset="0"/>
              </a:endParaRPr>
            </a:p>
          </p:txBody>
        </p:sp>
        <p:sp>
          <p:nvSpPr>
            <p:cNvPr id="13" name="Rectangle 12"/>
            <p:cNvSpPr>
              <a:spLocks noChangeArrowheads="1"/>
            </p:cNvSpPr>
            <p:nvPr/>
          </p:nvSpPr>
          <p:spPr bwMode="auto">
            <a:xfrm>
              <a:off x="224" y="2236"/>
              <a:ext cx="819" cy="819"/>
            </a:xfrm>
            <a:prstGeom prst="rect">
              <a:avLst/>
            </a:prstGeom>
            <a:solidFill>
              <a:srgbClr val="DDDDDD"/>
            </a:solidFill>
            <a:ln w="9525">
              <a:noFill/>
              <a:miter lim="800000"/>
              <a:headEnd/>
              <a:tailEnd/>
            </a:ln>
          </p:spPr>
          <p:txBody>
            <a:bodyPr anchor="ctr"/>
            <a:lstStyle/>
            <a:p>
              <a:endParaRPr lang="en-US" dirty="0"/>
            </a:p>
          </p:txBody>
        </p:sp>
        <p:sp>
          <p:nvSpPr>
            <p:cNvPr id="14" name="Text Box 47"/>
            <p:cNvSpPr txBox="1">
              <a:spLocks noChangeArrowheads="1"/>
            </p:cNvSpPr>
            <p:nvPr/>
          </p:nvSpPr>
          <p:spPr bwMode="auto">
            <a:xfrm>
              <a:off x="75" y="2385"/>
              <a:ext cx="1117" cy="351"/>
            </a:xfrm>
            <a:prstGeom prst="rect">
              <a:avLst/>
            </a:prstGeom>
            <a:noFill/>
            <a:ln w="9525">
              <a:noFill/>
              <a:miter lim="800000"/>
              <a:headEnd/>
              <a:tailEnd/>
            </a:ln>
          </p:spPr>
          <p:txBody>
            <a:bodyPr/>
            <a:lstStyle/>
            <a:p>
              <a:pPr marL="0" marR="0" algn="ctr">
                <a:spcBef>
                  <a:spcPts val="0"/>
                </a:spcBef>
                <a:spcAft>
                  <a:spcPts val="1000"/>
                </a:spcAft>
              </a:pPr>
              <a:r>
                <a:rPr lang="pt-PT"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en-US" sz="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ntrance</a:t>
              </a:r>
              <a:endParaRPr lang="en-US" sz="1200" dirty="0">
                <a:effectLst/>
                <a:latin typeface="Times New Roman" panose="02020603050405020304" pitchFamily="18" charset="0"/>
                <a:ea typeface="Times New Roman" panose="02020603050405020304" pitchFamily="18" charset="0"/>
              </a:endParaRPr>
            </a:p>
          </p:txBody>
        </p:sp>
        <p:cxnSp>
          <p:nvCxnSpPr>
            <p:cNvPr id="15" name="Line 14"/>
            <p:cNvCxnSpPr/>
            <p:nvPr/>
          </p:nvCxnSpPr>
          <p:spPr bwMode="auto">
            <a:xfrm>
              <a:off x="4464" y="2016"/>
              <a:ext cx="144" cy="0"/>
            </a:xfrm>
            <a:prstGeom prst="line">
              <a:avLst/>
            </a:prstGeom>
            <a:noFill/>
            <a:ln w="9525">
              <a:solidFill>
                <a:srgbClr val="000000"/>
              </a:solidFill>
              <a:round/>
              <a:headEnd/>
              <a:tailEnd/>
            </a:ln>
          </p:spPr>
        </p:cxnSp>
        <p:cxnSp>
          <p:nvCxnSpPr>
            <p:cNvPr id="16" name="Line 15"/>
            <p:cNvCxnSpPr/>
            <p:nvPr/>
          </p:nvCxnSpPr>
          <p:spPr bwMode="auto">
            <a:xfrm>
              <a:off x="4464" y="1008"/>
              <a:ext cx="144" cy="0"/>
            </a:xfrm>
            <a:prstGeom prst="line">
              <a:avLst/>
            </a:prstGeom>
            <a:noFill/>
            <a:ln w="9525">
              <a:solidFill>
                <a:srgbClr val="000000"/>
              </a:solidFill>
              <a:round/>
              <a:headEnd/>
              <a:tailEnd/>
            </a:ln>
          </p:spPr>
        </p:cxnSp>
      </p:grpSp>
      <p:sp>
        <p:nvSpPr>
          <p:cNvPr id="17" name="TextBox 16">
            <a:extLst>
              <a:ext uri="{FF2B5EF4-FFF2-40B4-BE49-F238E27FC236}">
                <a16:creationId xmlns:a16="http://schemas.microsoft.com/office/drawing/2014/main" id="{386AA585-EA05-4FB5-ACD5-C145A1FE8235}"/>
              </a:ext>
            </a:extLst>
          </p:cNvPr>
          <p:cNvSpPr txBox="1"/>
          <p:nvPr/>
        </p:nvSpPr>
        <p:spPr>
          <a:xfrm>
            <a:off x="554182" y="1478361"/>
            <a:ext cx="8208817" cy="800219"/>
          </a:xfrm>
          <a:prstGeom prst="rect">
            <a:avLst/>
          </a:prstGeom>
          <a:noFill/>
        </p:spPr>
        <p:txBody>
          <a:bodyPr wrap="square" rtlCol="0">
            <a:spAutoFit/>
          </a:bodyPr>
          <a:lstStyle/>
          <a:p>
            <a:r>
              <a:rPr lang="en-US" sz="2470" dirty="0">
                <a:solidFill>
                  <a:srgbClr val="005268"/>
                </a:solidFill>
                <a:latin typeface="Century Gothic" panose="020B0502020202020204" pitchFamily="34" charset="0"/>
              </a:rPr>
              <a:t>First, </a:t>
            </a:r>
            <a:r>
              <a:rPr lang="en-US" sz="2800" dirty="0">
                <a:solidFill>
                  <a:srgbClr val="005268"/>
                </a:solidFill>
                <a:latin typeface="Century Gothic" panose="020B0502020202020204" pitchFamily="34" charset="0"/>
              </a:rPr>
              <a:t>Fieldwork Supervisor</a:t>
            </a:r>
            <a:r>
              <a:rPr lang="en-US" sz="2470" dirty="0">
                <a:solidFill>
                  <a:srgbClr val="005268"/>
                </a:solidFill>
                <a:latin typeface="Century Gothic" panose="020B0502020202020204" pitchFamily="34" charset="0"/>
              </a:rPr>
              <a:t> draws picture of venue</a:t>
            </a:r>
            <a:r>
              <a:rPr lang="en-US" dirty="0">
                <a:solidFill>
                  <a:schemeClr val="tx2">
                    <a:lumMod val="75000"/>
                  </a:schemeClr>
                </a:solidFill>
                <a:latin typeface="Century Gothic" panose="020B0502020202020204" pitchFamily="34" charset="0"/>
              </a:rPr>
              <a:t>	</a:t>
            </a:r>
          </a:p>
        </p:txBody>
      </p:sp>
    </p:spTree>
    <p:extLst>
      <p:ext uri="{BB962C8B-B14F-4D97-AF65-F5344CB8AC3E}">
        <p14:creationId xmlns:p14="http://schemas.microsoft.com/office/powerpoint/2010/main" val="2523401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5517"/>
            <a:ext cx="7885545" cy="1008529"/>
          </a:xfrm>
        </p:spPr>
        <p:txBody>
          <a:bodyPr>
            <a:normAutofit fontScale="90000"/>
          </a:bodyPr>
          <a:lstStyle/>
          <a:p>
            <a:pPr>
              <a:lnSpc>
                <a:spcPts val="3700"/>
              </a:lnSpc>
            </a:pPr>
            <a:r>
              <a:rPr lang="en-US" dirty="0"/>
              <a:t>Randomly selecting a patron to recruit (2)</a:t>
            </a:r>
            <a:br>
              <a:rPr lang="en-US" dirty="0"/>
            </a:br>
            <a:r>
              <a:rPr lang="en-US" dirty="0"/>
              <a:t>	</a:t>
            </a:r>
          </a:p>
        </p:txBody>
      </p:sp>
      <p:sp>
        <p:nvSpPr>
          <p:cNvPr id="3" name="Content Placeholder 2"/>
          <p:cNvSpPr>
            <a:spLocks noGrp="1"/>
          </p:cNvSpPr>
          <p:nvPr>
            <p:ph type="body" sz="quarter" idx="10"/>
          </p:nvPr>
        </p:nvSpPr>
        <p:spPr>
          <a:xfrm>
            <a:off x="762000" y="1699252"/>
            <a:ext cx="8184435" cy="889880"/>
          </a:xfrm>
        </p:spPr>
        <p:txBody>
          <a:bodyPr/>
          <a:lstStyle/>
          <a:p>
            <a:pPr marL="0" indent="0">
              <a:lnSpc>
                <a:spcPts val="2600"/>
              </a:lnSpc>
              <a:buNone/>
            </a:pPr>
            <a:r>
              <a:rPr lang="en-US" sz="2400" dirty="0"/>
              <a:t>Next, the Fieldwork Supervisor assigns points on drawing to represent where interviewer will recruit</a:t>
            </a:r>
          </a:p>
          <a:p>
            <a:pPr marL="0" indent="0">
              <a:lnSpc>
                <a:spcPts val="2600"/>
              </a:lnSpc>
              <a:buNone/>
            </a:pPr>
            <a:endParaRPr lang="en-US" sz="2400" dirty="0"/>
          </a:p>
        </p:txBody>
      </p:sp>
      <p:grpSp>
        <p:nvGrpSpPr>
          <p:cNvPr id="44" name="Group 43"/>
          <p:cNvGrpSpPr/>
          <p:nvPr/>
        </p:nvGrpSpPr>
        <p:grpSpPr>
          <a:xfrm>
            <a:off x="1066800" y="2589132"/>
            <a:ext cx="6288655" cy="3967842"/>
            <a:chOff x="0" y="0"/>
            <a:chExt cx="4536439" cy="3102610"/>
          </a:xfrm>
        </p:grpSpPr>
        <p:grpSp>
          <p:nvGrpSpPr>
            <p:cNvPr id="45" name="Group 44"/>
            <p:cNvGrpSpPr/>
            <p:nvPr/>
          </p:nvGrpSpPr>
          <p:grpSpPr>
            <a:xfrm>
              <a:off x="0" y="0"/>
              <a:ext cx="4536439" cy="3102610"/>
              <a:chOff x="0" y="0"/>
              <a:chExt cx="4536439" cy="3102610"/>
            </a:xfrm>
          </p:grpSpPr>
          <p:grpSp>
            <p:nvGrpSpPr>
              <p:cNvPr id="59" name="Group 58"/>
              <p:cNvGrpSpPr/>
              <p:nvPr/>
            </p:nvGrpSpPr>
            <p:grpSpPr bwMode="auto">
              <a:xfrm>
                <a:off x="0" y="0"/>
                <a:ext cx="4536439" cy="3102610"/>
                <a:chOff x="0" y="-12"/>
                <a:chExt cx="5883" cy="4334"/>
              </a:xfrm>
            </p:grpSpPr>
            <p:sp>
              <p:nvSpPr>
                <p:cNvPr id="61" name="Rectangle 60"/>
                <p:cNvSpPr>
                  <a:spLocks noChangeArrowheads="1"/>
                </p:cNvSpPr>
                <p:nvPr/>
              </p:nvSpPr>
              <p:spPr bwMode="auto">
                <a:xfrm rot="5400000">
                  <a:off x="3420" y="1236"/>
                  <a:ext cx="3651" cy="1275"/>
                </a:xfrm>
                <a:prstGeom prst="rect">
                  <a:avLst/>
                </a:prstGeom>
                <a:solidFill>
                  <a:schemeClr val="accent2">
                    <a:lumMod val="40000"/>
                    <a:lumOff val="60000"/>
                  </a:schemeClr>
                </a:solidFill>
                <a:ln w="9525">
                  <a:solidFill>
                    <a:srgbClr val="000000"/>
                  </a:solidFill>
                  <a:miter lim="800000"/>
                  <a:headEnd/>
                  <a:tailEnd/>
                </a:ln>
              </p:spPr>
              <p:txBody>
                <a:bodyPr anchor="ctr"/>
                <a:lstStyle/>
                <a:p>
                  <a:endParaRPr lang="en-US" dirty="0"/>
                </a:p>
              </p:txBody>
            </p:sp>
            <p:sp>
              <p:nvSpPr>
                <p:cNvPr id="62" name="Rectangle 61"/>
                <p:cNvSpPr>
                  <a:spLocks noChangeArrowheads="1"/>
                </p:cNvSpPr>
                <p:nvPr/>
              </p:nvSpPr>
              <p:spPr bwMode="auto">
                <a:xfrm>
                  <a:off x="967" y="-12"/>
                  <a:ext cx="3401" cy="2549"/>
                </a:xfrm>
                <a:prstGeom prst="rect">
                  <a:avLst/>
                </a:prstGeom>
                <a:solidFill>
                  <a:schemeClr val="accent6">
                    <a:lumMod val="40000"/>
                    <a:lumOff val="60000"/>
                  </a:schemeClr>
                </a:solidFill>
                <a:ln w="9525">
                  <a:solidFill>
                    <a:srgbClr val="000000"/>
                  </a:solidFill>
                  <a:miter lim="800000"/>
                  <a:headEnd/>
                  <a:tailEnd/>
                </a:ln>
              </p:spPr>
              <p:txBody>
                <a:bodyPr anchor="ctr"/>
                <a:lstStyle/>
                <a:p>
                  <a:endParaRPr lang="en-US" dirty="0"/>
                </a:p>
              </p:txBody>
            </p:sp>
            <p:sp>
              <p:nvSpPr>
                <p:cNvPr id="63" name="Rectangle 62"/>
                <p:cNvSpPr>
                  <a:spLocks noChangeArrowheads="1"/>
                </p:cNvSpPr>
                <p:nvPr/>
              </p:nvSpPr>
              <p:spPr bwMode="auto">
                <a:xfrm>
                  <a:off x="4368" y="1008"/>
                  <a:ext cx="342" cy="1008"/>
                </a:xfrm>
                <a:prstGeom prst="rect">
                  <a:avLst/>
                </a:prstGeom>
                <a:solidFill>
                  <a:schemeClr val="accent2">
                    <a:lumMod val="40000"/>
                    <a:lumOff val="60000"/>
                  </a:schemeClr>
                </a:solidFill>
                <a:ln w="9525">
                  <a:noFill/>
                  <a:miter lim="800000"/>
                  <a:headEnd/>
                  <a:tailEnd/>
                </a:ln>
              </p:spPr>
              <p:txBody>
                <a:bodyPr anchor="ctr"/>
                <a:lstStyle/>
                <a:p>
                  <a:endParaRPr lang="en-US" dirty="0"/>
                </a:p>
              </p:txBody>
            </p:sp>
            <p:sp>
              <p:nvSpPr>
                <p:cNvPr id="64" name="Rectangle 63"/>
                <p:cNvSpPr>
                  <a:spLocks noChangeArrowheads="1"/>
                </p:cNvSpPr>
                <p:nvPr/>
              </p:nvSpPr>
              <p:spPr bwMode="auto">
                <a:xfrm>
                  <a:off x="0" y="2608"/>
                  <a:ext cx="4462" cy="1714"/>
                </a:xfrm>
                <a:prstGeom prst="rect">
                  <a:avLst/>
                </a:prstGeom>
                <a:solidFill>
                  <a:schemeClr val="accent1">
                    <a:lumMod val="40000"/>
                    <a:lumOff val="60000"/>
                  </a:schemeClr>
                </a:solidFill>
                <a:ln w="9525">
                  <a:noFill/>
                  <a:miter lim="800000"/>
                  <a:headEnd/>
                  <a:tailEnd/>
                </a:ln>
              </p:spPr>
              <p:txBody>
                <a:bodyPr anchor="ctr"/>
                <a:lstStyle/>
                <a:p>
                  <a:endParaRPr lang="en-US" dirty="0"/>
                </a:p>
              </p:txBody>
            </p:sp>
            <p:sp>
              <p:nvSpPr>
                <p:cNvPr id="65" name="Text Box 6"/>
                <p:cNvSpPr txBox="1">
                  <a:spLocks noChangeArrowheads="1"/>
                </p:cNvSpPr>
                <p:nvPr/>
              </p:nvSpPr>
              <p:spPr bwMode="auto">
                <a:xfrm>
                  <a:off x="907" y="3770"/>
                  <a:ext cx="2613" cy="447"/>
                </a:xfrm>
                <a:prstGeom prst="rect">
                  <a:avLst/>
                </a:prstGeom>
                <a:noFill/>
                <a:ln w="9525">
                  <a:noFill/>
                  <a:miter lim="800000"/>
                  <a:headEnd/>
                  <a:tailEnd/>
                </a:ln>
              </p:spPr>
              <p:txBody>
                <a:bodyPr/>
                <a:lstStyle/>
                <a:p>
                  <a:pPr marL="0" marR="0" algn="ctr">
                    <a:spcBef>
                      <a:spcPts val="0"/>
                    </a:spcBef>
                    <a:spcAft>
                      <a:spcPts val="1000"/>
                    </a:spcAft>
                  </a:pPr>
                  <a:r>
                    <a:rPr lang="en-US"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Outdoor Area</a:t>
                  </a:r>
                  <a:endParaRPr lang="en-US" dirty="0">
                    <a:effectLst/>
                    <a:latin typeface="Century Gothic" panose="020B0502020202020204" pitchFamily="34" charset="0"/>
                    <a:ea typeface="Times New Roman" panose="02020603050405020304" pitchFamily="18" charset="0"/>
                  </a:endParaRPr>
                </a:p>
              </p:txBody>
            </p:sp>
            <p:sp>
              <p:nvSpPr>
                <p:cNvPr id="66" name="Text Box 7"/>
                <p:cNvSpPr txBox="1">
                  <a:spLocks noChangeArrowheads="1"/>
                </p:cNvSpPr>
                <p:nvPr/>
              </p:nvSpPr>
              <p:spPr bwMode="auto">
                <a:xfrm>
                  <a:off x="4620" y="1490"/>
                  <a:ext cx="1192" cy="447"/>
                </a:xfrm>
                <a:prstGeom prst="rect">
                  <a:avLst/>
                </a:prstGeom>
                <a:noFill/>
                <a:ln w="9525">
                  <a:noFill/>
                  <a:miter lim="800000"/>
                  <a:headEnd/>
                  <a:tailEnd/>
                </a:ln>
              </p:spPr>
              <p:txBody>
                <a:bodyPr/>
                <a:lstStyle/>
                <a:p>
                  <a:pPr marL="0" marR="0" algn="ctr">
                    <a:spcBef>
                      <a:spcPts val="0"/>
                    </a:spcBef>
                    <a:spcAft>
                      <a:spcPts val="1000"/>
                    </a:spcAft>
                  </a:pPr>
                  <a:r>
                    <a:rPr lang="pt-PT"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Bar</a:t>
                  </a:r>
                  <a:endParaRPr lang="en-US" dirty="0">
                    <a:effectLst/>
                    <a:latin typeface="Century Gothic" panose="020B0502020202020204" pitchFamily="34" charset="0"/>
                    <a:ea typeface="Times New Roman" panose="02020603050405020304" pitchFamily="18" charset="0"/>
                  </a:endParaRPr>
                </a:p>
              </p:txBody>
            </p:sp>
            <p:sp>
              <p:nvSpPr>
                <p:cNvPr id="67" name="Text Box 8"/>
                <p:cNvSpPr txBox="1">
                  <a:spLocks noChangeArrowheads="1"/>
                </p:cNvSpPr>
                <p:nvPr/>
              </p:nvSpPr>
              <p:spPr bwMode="auto">
                <a:xfrm>
                  <a:off x="1695" y="913"/>
                  <a:ext cx="2613" cy="447"/>
                </a:xfrm>
                <a:prstGeom prst="rect">
                  <a:avLst/>
                </a:prstGeom>
                <a:noFill/>
                <a:ln w="9525">
                  <a:noFill/>
                  <a:miter lim="800000"/>
                  <a:headEnd/>
                  <a:tailEnd/>
                </a:ln>
              </p:spPr>
              <p:txBody>
                <a:bodyPr/>
                <a:lstStyle/>
                <a:p>
                  <a:pPr marL="0" marR="0" algn="ctr">
                    <a:spcBef>
                      <a:spcPts val="0"/>
                    </a:spcBef>
                    <a:spcAft>
                      <a:spcPts val="1000"/>
                    </a:spcAft>
                  </a:pPr>
                  <a:r>
                    <a:rPr lang="en-US"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Dance Floor</a:t>
                  </a:r>
                  <a:endParaRPr lang="en-US" dirty="0">
                    <a:effectLst/>
                    <a:latin typeface="Century Gothic" panose="020B0502020202020204" pitchFamily="34" charset="0"/>
                    <a:ea typeface="Times New Roman" panose="02020603050405020304" pitchFamily="18" charset="0"/>
                  </a:endParaRPr>
                </a:p>
              </p:txBody>
            </p:sp>
            <p:cxnSp>
              <p:nvCxnSpPr>
                <p:cNvPr id="68" name="Line 14"/>
                <p:cNvCxnSpPr/>
                <p:nvPr/>
              </p:nvCxnSpPr>
              <p:spPr bwMode="auto">
                <a:xfrm>
                  <a:off x="4464" y="2016"/>
                  <a:ext cx="144" cy="0"/>
                </a:xfrm>
                <a:prstGeom prst="line">
                  <a:avLst/>
                </a:prstGeom>
                <a:noFill/>
                <a:ln w="9525">
                  <a:solidFill>
                    <a:srgbClr val="000000"/>
                  </a:solidFill>
                  <a:round/>
                  <a:headEnd/>
                  <a:tailEnd/>
                </a:ln>
              </p:spPr>
            </p:cxnSp>
            <p:cxnSp>
              <p:nvCxnSpPr>
                <p:cNvPr id="69" name="Line 15"/>
                <p:cNvCxnSpPr/>
                <p:nvPr/>
              </p:nvCxnSpPr>
              <p:spPr bwMode="auto">
                <a:xfrm>
                  <a:off x="4464" y="1008"/>
                  <a:ext cx="144" cy="0"/>
                </a:xfrm>
                <a:prstGeom prst="line">
                  <a:avLst/>
                </a:prstGeom>
                <a:noFill/>
                <a:ln w="9525">
                  <a:solidFill>
                    <a:srgbClr val="000000"/>
                  </a:solidFill>
                  <a:round/>
                  <a:headEnd/>
                  <a:tailEnd/>
                </a:ln>
              </p:spPr>
            </p:cxnSp>
            <p:sp>
              <p:nvSpPr>
                <p:cNvPr id="70" name="Text Box 12"/>
                <p:cNvSpPr txBox="1">
                  <a:spLocks noChangeArrowheads="1"/>
                </p:cNvSpPr>
                <p:nvPr/>
              </p:nvSpPr>
              <p:spPr bwMode="auto">
                <a:xfrm>
                  <a:off x="222" y="2545"/>
                  <a:ext cx="1127" cy="408"/>
                </a:xfrm>
                <a:prstGeom prst="rect">
                  <a:avLst/>
                </a:prstGeom>
                <a:solidFill>
                  <a:schemeClr val="accent1">
                    <a:lumMod val="40000"/>
                    <a:lumOff val="60000"/>
                  </a:schemeClr>
                </a:solidFill>
                <a:ln w="9525">
                  <a:noFill/>
                  <a:miter lim="800000"/>
                  <a:headEnd/>
                  <a:tailEnd/>
                </a:ln>
              </p:spPr>
              <p:txBody>
                <a:bodyPr/>
                <a:lstStyle/>
                <a:p>
                  <a:pPr marL="0" marR="0" algn="ctr">
                    <a:spcBef>
                      <a:spcPts val="0"/>
                    </a:spcBef>
                    <a:spcAft>
                      <a:spcPts val="1000"/>
                    </a:spcAft>
                  </a:pPr>
                  <a:r>
                    <a:rPr lang="pt-PT" kern="1200" dirty="0">
                      <a:effectLst/>
                      <a:latin typeface="Century Gothic" panose="020B0502020202020204" pitchFamily="34" charset="0"/>
                      <a:ea typeface="Times New Roman" panose="02020603050405020304" pitchFamily="18" charset="0"/>
                      <a:cs typeface="Times New Roman" panose="02020603050405020304" pitchFamily="18" charset="0"/>
                    </a:rPr>
                    <a:t>E</a:t>
                  </a:r>
                  <a:r>
                    <a:rPr lang="en-US" kern="1200" dirty="0">
                      <a:effectLst/>
                      <a:latin typeface="Century Gothic" panose="020B0502020202020204" pitchFamily="34" charset="0"/>
                      <a:ea typeface="Times New Roman" panose="02020603050405020304" pitchFamily="18" charset="0"/>
                      <a:cs typeface="Times New Roman" panose="02020603050405020304" pitchFamily="18" charset="0"/>
                    </a:rPr>
                    <a:t>ntrance</a:t>
                  </a:r>
                  <a:endParaRPr lang="en-US" dirty="0">
                    <a:effectLst/>
                    <a:latin typeface="Century Gothic" panose="020B0502020202020204" pitchFamily="34" charset="0"/>
                    <a:ea typeface="Times New Roman" panose="02020603050405020304" pitchFamily="18" charset="0"/>
                  </a:endParaRPr>
                </a:p>
              </p:txBody>
            </p:sp>
          </p:grpSp>
          <p:sp>
            <p:nvSpPr>
              <p:cNvPr id="60" name="Rectangle 59"/>
              <p:cNvSpPr>
                <a:spLocks noChangeArrowheads="1"/>
              </p:cNvSpPr>
              <p:nvPr/>
            </p:nvSpPr>
            <p:spPr bwMode="auto">
              <a:xfrm>
                <a:off x="0" y="0"/>
                <a:ext cx="1740877" cy="1824990"/>
              </a:xfrm>
              <a:prstGeom prst="rect">
                <a:avLst/>
              </a:prstGeom>
              <a:solidFill>
                <a:schemeClr val="accent4">
                  <a:lumMod val="40000"/>
                  <a:lumOff val="60000"/>
                </a:schemeClr>
              </a:solidFill>
              <a:ln w="9525">
                <a:noFill/>
                <a:miter lim="800000"/>
                <a:headEnd/>
                <a:tailEnd/>
              </a:ln>
            </p:spPr>
            <p:txBody>
              <a:bodyPr anchor="ctr"/>
              <a:lstStyle/>
              <a:p>
                <a:endParaRPr lang="en-US" dirty="0"/>
              </a:p>
            </p:txBody>
          </p:sp>
        </p:grpSp>
        <p:grpSp>
          <p:nvGrpSpPr>
            <p:cNvPr id="46" name="Group 45"/>
            <p:cNvGrpSpPr/>
            <p:nvPr/>
          </p:nvGrpSpPr>
          <p:grpSpPr>
            <a:xfrm>
              <a:off x="79131" y="149469"/>
              <a:ext cx="4105471" cy="2532185"/>
              <a:chOff x="26377" y="0"/>
              <a:chExt cx="4105471" cy="2532185"/>
            </a:xfrm>
          </p:grpSpPr>
          <p:sp>
            <p:nvSpPr>
              <p:cNvPr id="47" name="Oval 46"/>
              <p:cNvSpPr/>
              <p:nvPr/>
            </p:nvSpPr>
            <p:spPr>
              <a:xfrm>
                <a:off x="79131" y="2136531"/>
                <a:ext cx="351692" cy="36927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1</a:t>
                </a:r>
              </a:p>
            </p:txBody>
          </p:sp>
          <p:sp>
            <p:nvSpPr>
              <p:cNvPr id="48" name="Oval 47"/>
              <p:cNvSpPr/>
              <p:nvPr/>
            </p:nvSpPr>
            <p:spPr>
              <a:xfrm>
                <a:off x="1529862" y="2145323"/>
                <a:ext cx="351692" cy="36927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2</a:t>
                </a:r>
              </a:p>
            </p:txBody>
          </p:sp>
          <p:sp>
            <p:nvSpPr>
              <p:cNvPr id="49" name="Oval 48"/>
              <p:cNvSpPr/>
              <p:nvPr/>
            </p:nvSpPr>
            <p:spPr>
              <a:xfrm>
                <a:off x="2848708" y="2162908"/>
                <a:ext cx="351692" cy="36927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3</a:t>
                </a:r>
              </a:p>
            </p:txBody>
          </p:sp>
          <p:sp>
            <p:nvSpPr>
              <p:cNvPr id="50" name="Oval 49"/>
              <p:cNvSpPr/>
              <p:nvPr/>
            </p:nvSpPr>
            <p:spPr>
              <a:xfrm>
                <a:off x="26377" y="720970"/>
                <a:ext cx="351692" cy="36927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1</a:t>
                </a:r>
              </a:p>
            </p:txBody>
          </p:sp>
          <p:sp>
            <p:nvSpPr>
              <p:cNvPr id="51" name="Oval 50"/>
              <p:cNvSpPr/>
              <p:nvPr/>
            </p:nvSpPr>
            <p:spPr>
              <a:xfrm>
                <a:off x="624254" y="0"/>
                <a:ext cx="351692" cy="36927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2</a:t>
                </a:r>
              </a:p>
            </p:txBody>
          </p:sp>
          <p:sp>
            <p:nvSpPr>
              <p:cNvPr id="52" name="Oval 51"/>
              <p:cNvSpPr/>
              <p:nvPr/>
            </p:nvSpPr>
            <p:spPr>
              <a:xfrm>
                <a:off x="1116623" y="1055077"/>
                <a:ext cx="351692" cy="36927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3</a:t>
                </a:r>
              </a:p>
            </p:txBody>
          </p:sp>
          <p:sp>
            <p:nvSpPr>
              <p:cNvPr id="53" name="Oval 52"/>
              <p:cNvSpPr/>
              <p:nvPr/>
            </p:nvSpPr>
            <p:spPr>
              <a:xfrm>
                <a:off x="1758462" y="61547"/>
                <a:ext cx="351155" cy="3689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1</a:t>
                </a:r>
              </a:p>
            </p:txBody>
          </p:sp>
          <p:sp>
            <p:nvSpPr>
              <p:cNvPr id="54" name="Oval 53"/>
              <p:cNvSpPr/>
              <p:nvPr/>
            </p:nvSpPr>
            <p:spPr>
              <a:xfrm>
                <a:off x="2180493" y="1072662"/>
                <a:ext cx="351155" cy="3689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2</a:t>
                </a:r>
              </a:p>
            </p:txBody>
          </p:sp>
          <p:sp>
            <p:nvSpPr>
              <p:cNvPr id="55" name="Oval 54"/>
              <p:cNvSpPr/>
              <p:nvPr/>
            </p:nvSpPr>
            <p:spPr>
              <a:xfrm>
                <a:off x="2822331" y="369277"/>
                <a:ext cx="351155" cy="3689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3</a:t>
                </a:r>
              </a:p>
            </p:txBody>
          </p:sp>
          <p:sp>
            <p:nvSpPr>
              <p:cNvPr id="56" name="Oval 55"/>
              <p:cNvSpPr/>
              <p:nvPr/>
            </p:nvSpPr>
            <p:spPr>
              <a:xfrm>
                <a:off x="3736731" y="61547"/>
                <a:ext cx="351155" cy="3689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1</a:t>
                </a:r>
              </a:p>
            </p:txBody>
          </p:sp>
          <p:sp>
            <p:nvSpPr>
              <p:cNvPr id="57" name="Oval 56"/>
              <p:cNvSpPr/>
              <p:nvPr/>
            </p:nvSpPr>
            <p:spPr>
              <a:xfrm>
                <a:off x="3429000" y="861647"/>
                <a:ext cx="351155" cy="3689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2</a:t>
                </a:r>
              </a:p>
            </p:txBody>
          </p:sp>
          <p:sp>
            <p:nvSpPr>
              <p:cNvPr id="58" name="Oval 57"/>
              <p:cNvSpPr/>
              <p:nvPr/>
            </p:nvSpPr>
            <p:spPr>
              <a:xfrm>
                <a:off x="3780693" y="1793631"/>
                <a:ext cx="351155" cy="3689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3</a:t>
                </a:r>
              </a:p>
            </p:txBody>
          </p:sp>
        </p:grpSp>
      </p:grpSp>
    </p:spTree>
    <p:extLst>
      <p:ext uri="{BB962C8B-B14F-4D97-AF65-F5344CB8AC3E}">
        <p14:creationId xmlns:p14="http://schemas.microsoft.com/office/powerpoint/2010/main" val="869933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B023-EA3D-4349-AB60-C3FC397661AE}"/>
              </a:ext>
            </a:extLst>
          </p:cNvPr>
          <p:cNvSpPr>
            <a:spLocks noGrp="1"/>
          </p:cNvSpPr>
          <p:nvPr>
            <p:ph type="title"/>
          </p:nvPr>
        </p:nvSpPr>
        <p:spPr>
          <a:xfrm>
            <a:off x="685800" y="363071"/>
            <a:ext cx="7885545" cy="1008529"/>
          </a:xfrm>
        </p:spPr>
        <p:txBody>
          <a:bodyPr/>
          <a:lstStyle/>
          <a:p>
            <a:pPr>
              <a:lnSpc>
                <a:spcPts val="3900"/>
              </a:lnSpc>
            </a:pPr>
            <a:r>
              <a:rPr lang="en-US" dirty="0"/>
              <a:t>Randomly selecting a patron to recruit (3)</a:t>
            </a:r>
          </a:p>
        </p:txBody>
      </p:sp>
      <p:sp>
        <p:nvSpPr>
          <p:cNvPr id="3" name="Text Placeholder 2">
            <a:extLst>
              <a:ext uri="{FF2B5EF4-FFF2-40B4-BE49-F238E27FC236}">
                <a16:creationId xmlns:a16="http://schemas.microsoft.com/office/drawing/2014/main" id="{6660F102-A218-4DA3-842E-46579CC7C4DE}"/>
              </a:ext>
            </a:extLst>
          </p:cNvPr>
          <p:cNvSpPr>
            <a:spLocks noGrp="1"/>
          </p:cNvSpPr>
          <p:nvPr>
            <p:ph type="body" sz="quarter" idx="10"/>
          </p:nvPr>
        </p:nvSpPr>
        <p:spPr>
          <a:xfrm>
            <a:off x="578565" y="1949824"/>
            <a:ext cx="7550727" cy="3536576"/>
          </a:xfrm>
        </p:spPr>
        <p:txBody>
          <a:bodyPr/>
          <a:lstStyle/>
          <a:p>
            <a:r>
              <a:rPr lang="en-US" dirty="0"/>
              <a:t>Fieldwork Supervisor tells interviewer to recruit either a male or female patron</a:t>
            </a:r>
          </a:p>
          <a:p>
            <a:r>
              <a:rPr lang="en-US" dirty="0"/>
              <a:t>Each </a:t>
            </a:r>
            <a:r>
              <a:rPr lang="en-US" sz="2400" dirty="0"/>
              <a:t>venue</a:t>
            </a:r>
            <a:r>
              <a:rPr lang="en-US" dirty="0"/>
              <a:t> has a target number of men and women to interview. The supervisor keeps track to determine whether the fieldwork team is meeting the targets.</a:t>
            </a:r>
          </a:p>
        </p:txBody>
      </p:sp>
    </p:spTree>
    <p:extLst>
      <p:ext uri="{BB962C8B-B14F-4D97-AF65-F5344CB8AC3E}">
        <p14:creationId xmlns:p14="http://schemas.microsoft.com/office/powerpoint/2010/main" val="664136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97" y="311078"/>
            <a:ext cx="7885545" cy="1008529"/>
          </a:xfrm>
        </p:spPr>
        <p:txBody>
          <a:bodyPr>
            <a:normAutofit fontScale="90000"/>
          </a:bodyPr>
          <a:lstStyle/>
          <a:p>
            <a:pPr>
              <a:lnSpc>
                <a:spcPts val="3700"/>
              </a:lnSpc>
            </a:pPr>
            <a:r>
              <a:rPr lang="en-US" dirty="0"/>
              <a:t>Randomly selecting a patron to recruit (4)</a:t>
            </a:r>
            <a:br>
              <a:rPr lang="en-US" dirty="0"/>
            </a:br>
            <a:r>
              <a:rPr lang="en-US" dirty="0"/>
              <a:t>	</a:t>
            </a:r>
          </a:p>
        </p:txBody>
      </p:sp>
      <p:sp>
        <p:nvSpPr>
          <p:cNvPr id="3" name="Content Placeholder 2"/>
          <p:cNvSpPr>
            <a:spLocks noGrp="1"/>
          </p:cNvSpPr>
          <p:nvPr>
            <p:ph type="body" sz="quarter" idx="10"/>
          </p:nvPr>
        </p:nvSpPr>
        <p:spPr>
          <a:xfrm>
            <a:off x="578565" y="1600200"/>
            <a:ext cx="7885545" cy="1229201"/>
          </a:xfrm>
        </p:spPr>
        <p:txBody>
          <a:bodyPr>
            <a:normAutofit/>
          </a:bodyPr>
          <a:lstStyle/>
          <a:p>
            <a:pPr marL="0" indent="0">
              <a:lnSpc>
                <a:spcPct val="100000"/>
              </a:lnSpc>
              <a:buNone/>
            </a:pPr>
            <a:r>
              <a:rPr lang="en-US" sz="2000" dirty="0"/>
              <a:t>Next, the interviewer goes to point in venue as indicated in drawing and identifies person closest to that point to request participation</a:t>
            </a:r>
          </a:p>
        </p:txBody>
      </p:sp>
      <p:grpSp>
        <p:nvGrpSpPr>
          <p:cNvPr id="44" name="Group 43"/>
          <p:cNvGrpSpPr/>
          <p:nvPr/>
        </p:nvGrpSpPr>
        <p:grpSpPr>
          <a:xfrm>
            <a:off x="1481681" y="2667000"/>
            <a:ext cx="5977488" cy="3986315"/>
            <a:chOff x="0" y="0"/>
            <a:chExt cx="4536439" cy="3102610"/>
          </a:xfrm>
        </p:grpSpPr>
        <p:grpSp>
          <p:nvGrpSpPr>
            <p:cNvPr id="45" name="Group 44"/>
            <p:cNvGrpSpPr/>
            <p:nvPr/>
          </p:nvGrpSpPr>
          <p:grpSpPr>
            <a:xfrm>
              <a:off x="0" y="0"/>
              <a:ext cx="4536439" cy="3102610"/>
              <a:chOff x="0" y="0"/>
              <a:chExt cx="4536439" cy="3102610"/>
            </a:xfrm>
          </p:grpSpPr>
          <p:grpSp>
            <p:nvGrpSpPr>
              <p:cNvPr id="59" name="Group 58"/>
              <p:cNvGrpSpPr/>
              <p:nvPr/>
            </p:nvGrpSpPr>
            <p:grpSpPr bwMode="auto">
              <a:xfrm>
                <a:off x="0" y="0"/>
                <a:ext cx="4536439" cy="3102610"/>
                <a:chOff x="0" y="-12"/>
                <a:chExt cx="5883" cy="4334"/>
              </a:xfrm>
            </p:grpSpPr>
            <p:sp>
              <p:nvSpPr>
                <p:cNvPr id="61" name="Rectangle 60"/>
                <p:cNvSpPr>
                  <a:spLocks noChangeArrowheads="1"/>
                </p:cNvSpPr>
                <p:nvPr/>
              </p:nvSpPr>
              <p:spPr bwMode="auto">
                <a:xfrm rot="5400000">
                  <a:off x="3420" y="1236"/>
                  <a:ext cx="3651" cy="1275"/>
                </a:xfrm>
                <a:prstGeom prst="rect">
                  <a:avLst/>
                </a:prstGeom>
                <a:solidFill>
                  <a:schemeClr val="accent2">
                    <a:lumMod val="40000"/>
                    <a:lumOff val="60000"/>
                  </a:schemeClr>
                </a:solidFill>
                <a:ln w="9525">
                  <a:solidFill>
                    <a:srgbClr val="000000"/>
                  </a:solidFill>
                  <a:miter lim="800000"/>
                  <a:headEnd/>
                  <a:tailEnd/>
                </a:ln>
              </p:spPr>
              <p:txBody>
                <a:bodyPr anchor="ctr"/>
                <a:lstStyle/>
                <a:p>
                  <a:endParaRPr lang="en-US" dirty="0"/>
                </a:p>
              </p:txBody>
            </p:sp>
            <p:sp>
              <p:nvSpPr>
                <p:cNvPr id="62" name="Rectangle 61"/>
                <p:cNvSpPr>
                  <a:spLocks noChangeArrowheads="1"/>
                </p:cNvSpPr>
                <p:nvPr/>
              </p:nvSpPr>
              <p:spPr bwMode="auto">
                <a:xfrm>
                  <a:off x="967" y="-12"/>
                  <a:ext cx="3401" cy="2549"/>
                </a:xfrm>
                <a:prstGeom prst="rect">
                  <a:avLst/>
                </a:prstGeom>
                <a:solidFill>
                  <a:schemeClr val="accent6">
                    <a:lumMod val="40000"/>
                    <a:lumOff val="60000"/>
                  </a:schemeClr>
                </a:solidFill>
                <a:ln w="9525">
                  <a:solidFill>
                    <a:srgbClr val="000000"/>
                  </a:solidFill>
                  <a:miter lim="800000"/>
                  <a:headEnd/>
                  <a:tailEnd/>
                </a:ln>
              </p:spPr>
              <p:txBody>
                <a:bodyPr anchor="ctr"/>
                <a:lstStyle/>
                <a:p>
                  <a:endParaRPr lang="en-US" dirty="0"/>
                </a:p>
              </p:txBody>
            </p:sp>
            <p:sp>
              <p:nvSpPr>
                <p:cNvPr id="63" name="Rectangle 62"/>
                <p:cNvSpPr>
                  <a:spLocks noChangeArrowheads="1"/>
                </p:cNvSpPr>
                <p:nvPr/>
              </p:nvSpPr>
              <p:spPr bwMode="auto">
                <a:xfrm>
                  <a:off x="4368" y="1008"/>
                  <a:ext cx="342" cy="1008"/>
                </a:xfrm>
                <a:prstGeom prst="rect">
                  <a:avLst/>
                </a:prstGeom>
                <a:solidFill>
                  <a:schemeClr val="accent2">
                    <a:lumMod val="40000"/>
                    <a:lumOff val="60000"/>
                  </a:schemeClr>
                </a:solidFill>
                <a:ln w="9525">
                  <a:noFill/>
                  <a:miter lim="800000"/>
                  <a:headEnd/>
                  <a:tailEnd/>
                </a:ln>
              </p:spPr>
              <p:txBody>
                <a:bodyPr anchor="ctr"/>
                <a:lstStyle/>
                <a:p>
                  <a:endParaRPr lang="en-US" dirty="0"/>
                </a:p>
              </p:txBody>
            </p:sp>
            <p:sp>
              <p:nvSpPr>
                <p:cNvPr id="64" name="Rectangle 63"/>
                <p:cNvSpPr>
                  <a:spLocks noChangeArrowheads="1"/>
                </p:cNvSpPr>
                <p:nvPr/>
              </p:nvSpPr>
              <p:spPr bwMode="auto">
                <a:xfrm>
                  <a:off x="0" y="2608"/>
                  <a:ext cx="4462" cy="1714"/>
                </a:xfrm>
                <a:prstGeom prst="rect">
                  <a:avLst/>
                </a:prstGeom>
                <a:solidFill>
                  <a:schemeClr val="accent1">
                    <a:lumMod val="40000"/>
                    <a:lumOff val="60000"/>
                  </a:schemeClr>
                </a:solidFill>
                <a:ln w="9525">
                  <a:noFill/>
                  <a:miter lim="800000"/>
                  <a:headEnd/>
                  <a:tailEnd/>
                </a:ln>
              </p:spPr>
              <p:txBody>
                <a:bodyPr anchor="ctr"/>
                <a:lstStyle/>
                <a:p>
                  <a:endParaRPr lang="en-US" dirty="0"/>
                </a:p>
              </p:txBody>
            </p:sp>
            <p:sp>
              <p:nvSpPr>
                <p:cNvPr id="65" name="Text Box 6"/>
                <p:cNvSpPr txBox="1">
                  <a:spLocks noChangeArrowheads="1"/>
                </p:cNvSpPr>
                <p:nvPr/>
              </p:nvSpPr>
              <p:spPr bwMode="auto">
                <a:xfrm>
                  <a:off x="907" y="3770"/>
                  <a:ext cx="2613" cy="447"/>
                </a:xfrm>
                <a:prstGeom prst="rect">
                  <a:avLst/>
                </a:prstGeom>
                <a:noFill/>
                <a:ln w="9525">
                  <a:noFill/>
                  <a:miter lim="800000"/>
                  <a:headEnd/>
                  <a:tailEnd/>
                </a:ln>
              </p:spPr>
              <p:txBody>
                <a:bodyPr/>
                <a:lstStyle/>
                <a:p>
                  <a:pPr marL="0" marR="0" algn="ctr">
                    <a:spcBef>
                      <a:spcPts val="0"/>
                    </a:spcBef>
                    <a:spcAft>
                      <a:spcPts val="1000"/>
                    </a:spcAft>
                  </a:pPr>
                  <a:r>
                    <a:rPr lang="en-US"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Outdoor Area</a:t>
                  </a:r>
                  <a:endParaRPr lang="en-US" dirty="0">
                    <a:effectLst/>
                    <a:latin typeface="Century Gothic" panose="020B0502020202020204" pitchFamily="34" charset="0"/>
                    <a:ea typeface="Times New Roman" panose="02020603050405020304" pitchFamily="18" charset="0"/>
                  </a:endParaRPr>
                </a:p>
              </p:txBody>
            </p:sp>
            <p:sp>
              <p:nvSpPr>
                <p:cNvPr id="66" name="Text Box 7"/>
                <p:cNvSpPr txBox="1">
                  <a:spLocks noChangeArrowheads="1"/>
                </p:cNvSpPr>
                <p:nvPr/>
              </p:nvSpPr>
              <p:spPr bwMode="auto">
                <a:xfrm>
                  <a:off x="4620" y="1490"/>
                  <a:ext cx="1192" cy="447"/>
                </a:xfrm>
                <a:prstGeom prst="rect">
                  <a:avLst/>
                </a:prstGeom>
                <a:noFill/>
                <a:ln w="9525">
                  <a:noFill/>
                  <a:miter lim="800000"/>
                  <a:headEnd/>
                  <a:tailEnd/>
                </a:ln>
              </p:spPr>
              <p:txBody>
                <a:bodyPr/>
                <a:lstStyle/>
                <a:p>
                  <a:pPr marL="0" marR="0" algn="ctr">
                    <a:spcBef>
                      <a:spcPts val="0"/>
                    </a:spcBef>
                    <a:spcAft>
                      <a:spcPts val="1000"/>
                    </a:spcAft>
                  </a:pPr>
                  <a:r>
                    <a:rPr lang="pt-PT"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Bar</a:t>
                  </a:r>
                  <a:endParaRPr lang="en-US" dirty="0">
                    <a:effectLst/>
                    <a:latin typeface="Century Gothic" panose="020B0502020202020204" pitchFamily="34" charset="0"/>
                    <a:ea typeface="Times New Roman" panose="02020603050405020304" pitchFamily="18" charset="0"/>
                  </a:endParaRPr>
                </a:p>
              </p:txBody>
            </p:sp>
            <p:sp>
              <p:nvSpPr>
                <p:cNvPr id="67" name="Text Box 8"/>
                <p:cNvSpPr txBox="1">
                  <a:spLocks noChangeArrowheads="1"/>
                </p:cNvSpPr>
                <p:nvPr/>
              </p:nvSpPr>
              <p:spPr bwMode="auto">
                <a:xfrm>
                  <a:off x="1695" y="913"/>
                  <a:ext cx="2613" cy="447"/>
                </a:xfrm>
                <a:prstGeom prst="rect">
                  <a:avLst/>
                </a:prstGeom>
                <a:noFill/>
                <a:ln w="9525">
                  <a:noFill/>
                  <a:miter lim="800000"/>
                  <a:headEnd/>
                  <a:tailEnd/>
                </a:ln>
              </p:spPr>
              <p:txBody>
                <a:bodyPr/>
                <a:lstStyle/>
                <a:p>
                  <a:pPr marL="0" marR="0" algn="ctr">
                    <a:spcBef>
                      <a:spcPts val="0"/>
                    </a:spcBef>
                    <a:spcAft>
                      <a:spcPts val="1000"/>
                    </a:spcAft>
                  </a:pPr>
                  <a:r>
                    <a:rPr lang="en-US"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Dance Floor</a:t>
                  </a:r>
                  <a:endParaRPr lang="en-US" dirty="0">
                    <a:effectLst/>
                    <a:latin typeface="Century Gothic" panose="020B0502020202020204" pitchFamily="34" charset="0"/>
                    <a:ea typeface="Times New Roman" panose="02020603050405020304" pitchFamily="18" charset="0"/>
                  </a:endParaRPr>
                </a:p>
              </p:txBody>
            </p:sp>
            <p:cxnSp>
              <p:nvCxnSpPr>
                <p:cNvPr id="68" name="Line 14"/>
                <p:cNvCxnSpPr/>
                <p:nvPr/>
              </p:nvCxnSpPr>
              <p:spPr bwMode="auto">
                <a:xfrm>
                  <a:off x="4464" y="2016"/>
                  <a:ext cx="144" cy="0"/>
                </a:xfrm>
                <a:prstGeom prst="line">
                  <a:avLst/>
                </a:prstGeom>
                <a:noFill/>
                <a:ln w="9525">
                  <a:solidFill>
                    <a:srgbClr val="000000"/>
                  </a:solidFill>
                  <a:round/>
                  <a:headEnd/>
                  <a:tailEnd/>
                </a:ln>
              </p:spPr>
            </p:cxnSp>
            <p:cxnSp>
              <p:nvCxnSpPr>
                <p:cNvPr id="69" name="Line 15"/>
                <p:cNvCxnSpPr/>
                <p:nvPr/>
              </p:nvCxnSpPr>
              <p:spPr bwMode="auto">
                <a:xfrm>
                  <a:off x="4464" y="1008"/>
                  <a:ext cx="144" cy="0"/>
                </a:xfrm>
                <a:prstGeom prst="line">
                  <a:avLst/>
                </a:prstGeom>
                <a:noFill/>
                <a:ln w="9525">
                  <a:solidFill>
                    <a:srgbClr val="000000"/>
                  </a:solidFill>
                  <a:round/>
                  <a:headEnd/>
                  <a:tailEnd/>
                </a:ln>
              </p:spPr>
            </p:cxnSp>
            <p:sp>
              <p:nvSpPr>
                <p:cNvPr id="70" name="Text Box 12"/>
                <p:cNvSpPr txBox="1">
                  <a:spLocks noChangeArrowheads="1"/>
                </p:cNvSpPr>
                <p:nvPr/>
              </p:nvSpPr>
              <p:spPr bwMode="auto">
                <a:xfrm>
                  <a:off x="40" y="2613"/>
                  <a:ext cx="1294" cy="513"/>
                </a:xfrm>
                <a:prstGeom prst="rect">
                  <a:avLst/>
                </a:prstGeom>
                <a:solidFill>
                  <a:schemeClr val="accent1">
                    <a:lumMod val="40000"/>
                    <a:lumOff val="60000"/>
                  </a:schemeClr>
                </a:solidFill>
                <a:ln w="9525">
                  <a:noFill/>
                  <a:miter lim="800000"/>
                  <a:headEnd/>
                  <a:tailEnd/>
                </a:ln>
              </p:spPr>
              <p:txBody>
                <a:bodyPr/>
                <a:lstStyle/>
                <a:p>
                  <a:pPr marL="0" marR="0" algn="ctr">
                    <a:spcBef>
                      <a:spcPts val="0"/>
                    </a:spcBef>
                    <a:spcAft>
                      <a:spcPts val="1000"/>
                    </a:spcAft>
                  </a:pPr>
                  <a:r>
                    <a:rPr lang="pt-PT" kern="1200" dirty="0">
                      <a:effectLst/>
                      <a:latin typeface="Century Gothic" panose="020B0502020202020204" pitchFamily="34" charset="0"/>
                      <a:ea typeface="Times New Roman" panose="02020603050405020304" pitchFamily="18" charset="0"/>
                      <a:cs typeface="Times New Roman" panose="02020603050405020304" pitchFamily="18" charset="0"/>
                    </a:rPr>
                    <a:t>E</a:t>
                  </a:r>
                  <a:r>
                    <a:rPr lang="en-US" kern="1200" dirty="0">
                      <a:effectLst/>
                      <a:latin typeface="Century Gothic" panose="020B0502020202020204" pitchFamily="34" charset="0"/>
                      <a:ea typeface="Times New Roman" panose="02020603050405020304" pitchFamily="18" charset="0"/>
                      <a:cs typeface="Times New Roman" panose="02020603050405020304" pitchFamily="18" charset="0"/>
                    </a:rPr>
                    <a:t>ntrance</a:t>
                  </a:r>
                  <a:endParaRPr lang="en-US" dirty="0">
                    <a:effectLst/>
                    <a:latin typeface="Century Gothic" panose="020B0502020202020204" pitchFamily="34" charset="0"/>
                    <a:ea typeface="Times New Roman" panose="02020603050405020304" pitchFamily="18" charset="0"/>
                  </a:endParaRPr>
                </a:p>
              </p:txBody>
            </p:sp>
          </p:grpSp>
          <p:sp>
            <p:nvSpPr>
              <p:cNvPr id="60" name="Rectangle 59"/>
              <p:cNvSpPr>
                <a:spLocks noChangeArrowheads="1"/>
              </p:cNvSpPr>
              <p:nvPr/>
            </p:nvSpPr>
            <p:spPr bwMode="auto">
              <a:xfrm>
                <a:off x="0" y="0"/>
                <a:ext cx="1740877" cy="1824990"/>
              </a:xfrm>
              <a:prstGeom prst="rect">
                <a:avLst/>
              </a:prstGeom>
              <a:solidFill>
                <a:schemeClr val="accent4">
                  <a:lumMod val="40000"/>
                  <a:lumOff val="60000"/>
                </a:schemeClr>
              </a:solidFill>
              <a:ln w="9525">
                <a:noFill/>
                <a:miter lim="800000"/>
                <a:headEnd/>
                <a:tailEnd/>
              </a:ln>
            </p:spPr>
            <p:txBody>
              <a:bodyPr anchor="ctr"/>
              <a:lstStyle/>
              <a:p>
                <a:endParaRPr lang="en-US" dirty="0"/>
              </a:p>
            </p:txBody>
          </p:sp>
        </p:grpSp>
        <p:grpSp>
          <p:nvGrpSpPr>
            <p:cNvPr id="46" name="Group 45"/>
            <p:cNvGrpSpPr/>
            <p:nvPr/>
          </p:nvGrpSpPr>
          <p:grpSpPr>
            <a:xfrm>
              <a:off x="79131" y="149469"/>
              <a:ext cx="4105471" cy="2532185"/>
              <a:chOff x="26377" y="0"/>
              <a:chExt cx="4105471" cy="2532185"/>
            </a:xfrm>
          </p:grpSpPr>
          <p:sp>
            <p:nvSpPr>
              <p:cNvPr id="47" name="Oval 46"/>
              <p:cNvSpPr/>
              <p:nvPr/>
            </p:nvSpPr>
            <p:spPr>
              <a:xfrm>
                <a:off x="79131" y="2136531"/>
                <a:ext cx="351692" cy="36927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1</a:t>
                </a:r>
              </a:p>
            </p:txBody>
          </p:sp>
          <p:sp>
            <p:nvSpPr>
              <p:cNvPr id="48" name="Oval 47"/>
              <p:cNvSpPr/>
              <p:nvPr/>
            </p:nvSpPr>
            <p:spPr>
              <a:xfrm>
                <a:off x="1529862" y="2145323"/>
                <a:ext cx="351692" cy="36927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2</a:t>
                </a:r>
              </a:p>
            </p:txBody>
          </p:sp>
          <p:sp>
            <p:nvSpPr>
              <p:cNvPr id="49" name="Oval 48"/>
              <p:cNvSpPr/>
              <p:nvPr/>
            </p:nvSpPr>
            <p:spPr>
              <a:xfrm>
                <a:off x="2848708" y="2162908"/>
                <a:ext cx="351692" cy="36927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3</a:t>
                </a:r>
              </a:p>
            </p:txBody>
          </p:sp>
          <p:sp>
            <p:nvSpPr>
              <p:cNvPr id="50" name="Oval 49"/>
              <p:cNvSpPr/>
              <p:nvPr/>
            </p:nvSpPr>
            <p:spPr>
              <a:xfrm>
                <a:off x="26377" y="720970"/>
                <a:ext cx="351692" cy="36927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ea typeface="Calibri" panose="020F0502020204030204" pitchFamily="34" charset="0"/>
                    <a:cs typeface="Times New Roman" panose="02020603050405020304" pitchFamily="18" charset="0"/>
                  </a:rPr>
                  <a:t>1</a:t>
                </a:r>
              </a:p>
            </p:txBody>
          </p:sp>
          <p:sp>
            <p:nvSpPr>
              <p:cNvPr id="51" name="Oval 50"/>
              <p:cNvSpPr/>
              <p:nvPr/>
            </p:nvSpPr>
            <p:spPr>
              <a:xfrm>
                <a:off x="624254" y="0"/>
                <a:ext cx="351692" cy="36927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ea typeface="Calibri" panose="020F0502020204030204" pitchFamily="34" charset="0"/>
                    <a:cs typeface="Times New Roman" panose="02020603050405020304" pitchFamily="18" charset="0"/>
                  </a:rPr>
                  <a:t>2</a:t>
                </a:r>
              </a:p>
            </p:txBody>
          </p:sp>
          <p:sp>
            <p:nvSpPr>
              <p:cNvPr id="52" name="Oval 51"/>
              <p:cNvSpPr/>
              <p:nvPr/>
            </p:nvSpPr>
            <p:spPr>
              <a:xfrm>
                <a:off x="1116623" y="1055077"/>
                <a:ext cx="351692" cy="36927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ea typeface="Calibri" panose="020F0502020204030204" pitchFamily="34" charset="0"/>
                    <a:cs typeface="Times New Roman" panose="02020603050405020304" pitchFamily="18" charset="0"/>
                  </a:rPr>
                  <a:t>3</a:t>
                </a:r>
              </a:p>
            </p:txBody>
          </p:sp>
          <p:sp>
            <p:nvSpPr>
              <p:cNvPr id="53" name="Oval 52"/>
              <p:cNvSpPr/>
              <p:nvPr/>
            </p:nvSpPr>
            <p:spPr>
              <a:xfrm>
                <a:off x="1758462" y="61547"/>
                <a:ext cx="351155" cy="3689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ea typeface="Calibri" panose="020F0502020204030204" pitchFamily="34" charset="0"/>
                    <a:cs typeface="Times New Roman" panose="02020603050405020304" pitchFamily="18" charset="0"/>
                  </a:rPr>
                  <a:t>1</a:t>
                </a:r>
              </a:p>
            </p:txBody>
          </p:sp>
          <p:sp>
            <p:nvSpPr>
              <p:cNvPr id="54" name="Oval 53"/>
              <p:cNvSpPr/>
              <p:nvPr/>
            </p:nvSpPr>
            <p:spPr>
              <a:xfrm>
                <a:off x="2180493" y="1072662"/>
                <a:ext cx="351155" cy="3689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2</a:t>
                </a:r>
              </a:p>
            </p:txBody>
          </p:sp>
          <p:sp>
            <p:nvSpPr>
              <p:cNvPr id="55" name="Oval 54"/>
              <p:cNvSpPr/>
              <p:nvPr/>
            </p:nvSpPr>
            <p:spPr>
              <a:xfrm>
                <a:off x="2822331" y="369277"/>
                <a:ext cx="351155" cy="36893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3</a:t>
                </a:r>
              </a:p>
            </p:txBody>
          </p:sp>
          <p:sp>
            <p:nvSpPr>
              <p:cNvPr id="56" name="Oval 55"/>
              <p:cNvSpPr/>
              <p:nvPr/>
            </p:nvSpPr>
            <p:spPr>
              <a:xfrm>
                <a:off x="3736731" y="61547"/>
                <a:ext cx="351155" cy="3689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1</a:t>
                </a:r>
              </a:p>
            </p:txBody>
          </p:sp>
          <p:sp>
            <p:nvSpPr>
              <p:cNvPr id="57" name="Oval 56"/>
              <p:cNvSpPr/>
              <p:nvPr/>
            </p:nvSpPr>
            <p:spPr>
              <a:xfrm>
                <a:off x="3429000" y="861647"/>
                <a:ext cx="351155" cy="3689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dirty="0">
                    <a:effectLst/>
                    <a:ea typeface="Calibri" panose="020F0502020204030204" pitchFamily="34" charset="0"/>
                    <a:cs typeface="Times New Roman" panose="02020603050405020304" pitchFamily="18" charset="0"/>
                  </a:rPr>
                  <a:t>2</a:t>
                </a:r>
              </a:p>
            </p:txBody>
          </p:sp>
          <p:sp>
            <p:nvSpPr>
              <p:cNvPr id="58" name="Oval 57"/>
              <p:cNvSpPr/>
              <p:nvPr/>
            </p:nvSpPr>
            <p:spPr>
              <a:xfrm>
                <a:off x="3780693" y="1793631"/>
                <a:ext cx="351155" cy="3689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ea typeface="Calibri" panose="020F0502020204030204" pitchFamily="34" charset="0"/>
                    <a:cs typeface="Times New Roman" panose="02020603050405020304" pitchFamily="18" charset="0"/>
                  </a:rPr>
                  <a:t>3</a:t>
                </a:r>
              </a:p>
            </p:txBody>
          </p:sp>
        </p:grpSp>
      </p:grpSp>
      <p:cxnSp>
        <p:nvCxnSpPr>
          <p:cNvPr id="5" name="Straight Arrow Connector 4"/>
          <p:cNvCxnSpPr>
            <a:cxnSpLocks/>
            <a:endCxn id="60" idx="1"/>
          </p:cNvCxnSpPr>
          <p:nvPr/>
        </p:nvCxnSpPr>
        <p:spPr>
          <a:xfrm>
            <a:off x="533400" y="3144216"/>
            <a:ext cx="948281" cy="695182"/>
          </a:xfrm>
          <a:prstGeom prst="straightConnector1">
            <a:avLst/>
          </a:prstGeom>
          <a:ln w="73025">
            <a:solidFill>
              <a:schemeClr val="tx1"/>
            </a:solidFill>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786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577" y="430127"/>
            <a:ext cx="7885545" cy="1008529"/>
          </a:xfrm>
        </p:spPr>
        <p:txBody>
          <a:bodyPr>
            <a:normAutofit fontScale="90000"/>
          </a:bodyPr>
          <a:lstStyle/>
          <a:p>
            <a:pPr>
              <a:lnSpc>
                <a:spcPts val="3700"/>
              </a:lnSpc>
            </a:pPr>
            <a:r>
              <a:rPr lang="en-US" dirty="0"/>
              <a:t>Test and interview, then return to Fieldwork Supervisor </a:t>
            </a:r>
            <a:br>
              <a:rPr lang="en-US" dirty="0"/>
            </a:br>
            <a:r>
              <a:rPr lang="en-US" dirty="0"/>
              <a:t>	</a:t>
            </a:r>
          </a:p>
        </p:txBody>
      </p:sp>
      <p:sp>
        <p:nvSpPr>
          <p:cNvPr id="3" name="Content Placeholder 2"/>
          <p:cNvSpPr>
            <a:spLocks noGrp="1"/>
          </p:cNvSpPr>
          <p:nvPr>
            <p:ph type="body" sz="quarter" idx="10"/>
          </p:nvPr>
        </p:nvSpPr>
        <p:spPr>
          <a:xfrm>
            <a:off x="578565" y="1600200"/>
            <a:ext cx="8347570" cy="4800600"/>
          </a:xfrm>
        </p:spPr>
        <p:txBody>
          <a:bodyPr>
            <a:normAutofit/>
          </a:bodyPr>
          <a:lstStyle/>
          <a:p>
            <a:pPr marL="0" indent="0">
              <a:buNone/>
            </a:pPr>
            <a:endParaRPr lang="en-US" sz="2400" dirty="0"/>
          </a:p>
          <a:p>
            <a:pPr marL="0" indent="0">
              <a:buNone/>
            </a:pPr>
            <a:endParaRPr lang="en-US" sz="2400" dirty="0"/>
          </a:p>
        </p:txBody>
      </p:sp>
      <p:graphicFrame>
        <p:nvGraphicFramePr>
          <p:cNvPr id="5" name="Diagram 4">
            <a:extLst>
              <a:ext uri="{FF2B5EF4-FFF2-40B4-BE49-F238E27FC236}">
                <a16:creationId xmlns:a16="http://schemas.microsoft.com/office/drawing/2014/main" id="{C14BEA0F-19A5-4609-AEA0-67CB9584DD94}"/>
              </a:ext>
            </a:extLst>
          </p:cNvPr>
          <p:cNvGraphicFramePr/>
          <p:nvPr>
            <p:extLst>
              <p:ext uri="{D42A27DB-BD31-4B8C-83A1-F6EECF244321}">
                <p14:modId xmlns:p14="http://schemas.microsoft.com/office/powerpoint/2010/main" val="4257722428"/>
              </p:ext>
            </p:extLst>
          </p:nvPr>
        </p:nvGraphicFramePr>
        <p:xfrm>
          <a:off x="1295400" y="1524000"/>
          <a:ext cx="6096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270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246B83-4DA9-401D-8F7B-8AEE65718C5A}"/>
              </a:ext>
            </a:extLst>
          </p:cNvPr>
          <p:cNvSpPr>
            <a:spLocks noGrp="1"/>
          </p:cNvSpPr>
          <p:nvPr>
            <p:ph type="body" sz="quarter" idx="10"/>
          </p:nvPr>
        </p:nvSpPr>
        <p:spPr/>
        <p:txBody>
          <a:bodyPr/>
          <a:lstStyle/>
          <a:p>
            <a:r>
              <a:rPr lang="en-US" dirty="0"/>
              <a:t>Interviewers follow </a:t>
            </a:r>
            <a:r>
              <a:rPr lang="en-US" sz="2400" dirty="0"/>
              <a:t>Fieldwork Supervisor’s </a:t>
            </a:r>
            <a:r>
              <a:rPr lang="en-US" dirty="0"/>
              <a:t>instructions</a:t>
            </a:r>
          </a:p>
          <a:p>
            <a:pPr marL="0" indent="0">
              <a:buNone/>
            </a:pPr>
            <a:endParaRPr lang="en-US" dirty="0"/>
          </a:p>
          <a:p>
            <a:r>
              <a:rPr lang="en-US" dirty="0"/>
              <a:t>Provide immediate feedback to interviewers</a:t>
            </a:r>
          </a:p>
        </p:txBody>
      </p:sp>
      <p:sp>
        <p:nvSpPr>
          <p:cNvPr id="8" name="Title 1">
            <a:extLst>
              <a:ext uri="{FF2B5EF4-FFF2-40B4-BE49-F238E27FC236}">
                <a16:creationId xmlns:a16="http://schemas.microsoft.com/office/drawing/2014/main" id="{752EEDA9-DAF3-4521-993D-8732E32126D2}"/>
              </a:ext>
            </a:extLst>
          </p:cNvPr>
          <p:cNvSpPr txBox="1">
            <a:spLocks/>
          </p:cNvSpPr>
          <p:nvPr/>
        </p:nvSpPr>
        <p:spPr>
          <a:xfrm>
            <a:off x="2133600" y="762000"/>
            <a:ext cx="6876472" cy="1142932"/>
          </a:xfrm>
          <a:prstGeom prst="rect">
            <a:avLst/>
          </a:prstGeom>
        </p:spPr>
        <p:txBody>
          <a:bodyPr/>
          <a:lstStyle>
            <a:lvl1pPr eaLnBrk="1" hangingPunct="1">
              <a:defRPr sz="3883" b="1">
                <a:solidFill>
                  <a:schemeClr val="bg1"/>
                </a:solidFill>
                <a:latin typeface="Century Gothic" panose="020B0502020202020204" pitchFamily="34" charset="0"/>
                <a:ea typeface="+mj-ea"/>
                <a:cs typeface="+mj-cs"/>
              </a:defRPr>
            </a:lvl1pPr>
          </a:lstStyle>
          <a:p>
            <a:r>
              <a:rPr lang="en-US" kern="0" dirty="0"/>
              <a:t>Activity: Practice sampling</a:t>
            </a:r>
          </a:p>
        </p:txBody>
      </p:sp>
      <p:pic>
        <p:nvPicPr>
          <p:cNvPr id="9" name="Graphic 8" descr="Group">
            <a:extLst>
              <a:ext uri="{FF2B5EF4-FFF2-40B4-BE49-F238E27FC236}">
                <a16:creationId xmlns:a16="http://schemas.microsoft.com/office/drawing/2014/main" id="{274132DD-BE1A-4CB1-87DB-04B6685EF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0"/>
            <a:ext cx="1657928" cy="1657928"/>
          </a:xfrm>
          <a:prstGeom prst="rect">
            <a:avLst/>
          </a:prstGeom>
        </p:spPr>
      </p:pic>
    </p:spTree>
    <p:extLst>
      <p:ext uri="{BB962C8B-B14F-4D97-AF65-F5344CB8AC3E}">
        <p14:creationId xmlns:p14="http://schemas.microsoft.com/office/powerpoint/2010/main" val="4269627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9A2A-5587-4E0F-BE32-649FBC7F7A8F}"/>
              </a:ext>
            </a:extLst>
          </p:cNvPr>
          <p:cNvSpPr>
            <a:spLocks noGrp="1"/>
          </p:cNvSpPr>
          <p:nvPr>
            <p:ph type="title"/>
          </p:nvPr>
        </p:nvSpPr>
        <p:spPr>
          <a:xfrm>
            <a:off x="629227" y="685800"/>
            <a:ext cx="7885545" cy="1008529"/>
          </a:xfrm>
        </p:spPr>
        <p:txBody>
          <a:bodyPr/>
          <a:lstStyle/>
          <a:p>
            <a:r>
              <a:rPr lang="en-US" dirty="0"/>
              <a:t>Most important!</a:t>
            </a:r>
          </a:p>
        </p:txBody>
      </p:sp>
      <p:sp>
        <p:nvSpPr>
          <p:cNvPr id="3" name="Text Placeholder 2">
            <a:extLst>
              <a:ext uri="{FF2B5EF4-FFF2-40B4-BE49-F238E27FC236}">
                <a16:creationId xmlns:a16="http://schemas.microsoft.com/office/drawing/2014/main" id="{98B017A9-2256-436A-A450-733B8CD76D48}"/>
              </a:ext>
            </a:extLst>
          </p:cNvPr>
          <p:cNvSpPr>
            <a:spLocks noGrp="1"/>
          </p:cNvSpPr>
          <p:nvPr>
            <p:ph type="body" sz="quarter" idx="10"/>
          </p:nvPr>
        </p:nvSpPr>
        <p:spPr/>
        <p:txBody>
          <a:bodyPr/>
          <a:lstStyle/>
          <a:p>
            <a:r>
              <a:rPr lang="en-US" dirty="0"/>
              <a:t>Follow Fieldwork Supervisor’s instructions</a:t>
            </a:r>
          </a:p>
          <a:p>
            <a:r>
              <a:rPr lang="en-US" dirty="0"/>
              <a:t>Sampling approach may change in certain circumstances</a:t>
            </a:r>
          </a:p>
        </p:txBody>
      </p:sp>
    </p:spTree>
    <p:extLst>
      <p:ext uri="{BB962C8B-B14F-4D97-AF65-F5344CB8AC3E}">
        <p14:creationId xmlns:p14="http://schemas.microsoft.com/office/powerpoint/2010/main" val="1212392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038928" y="609600"/>
            <a:ext cx="6800272" cy="1142932"/>
          </a:xfrm>
        </p:spPr>
        <p:txBody>
          <a:bodyPr>
            <a:normAutofit/>
          </a:bodyPr>
          <a:lstStyle/>
          <a:p>
            <a:r>
              <a:rPr lang="en-US" dirty="0"/>
              <a:t>Activity: Practice fieldwork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685800" y="1657928"/>
            <a:ext cx="7550727" cy="2800126"/>
          </a:xfrm>
        </p:spPr>
        <p:txBody>
          <a:bodyPr>
            <a:spAutoFit/>
          </a:bodyPr>
          <a:lstStyle/>
          <a:p>
            <a:r>
              <a:rPr lang="en-US" dirty="0"/>
              <a:t>Go to the field in teams.</a:t>
            </a:r>
          </a:p>
          <a:p>
            <a:r>
              <a:rPr lang="en-US" dirty="0"/>
              <a:t>Visit two preassigned venues.</a:t>
            </a:r>
          </a:p>
          <a:p>
            <a:r>
              <a:rPr lang="en-US" dirty="0"/>
              <a:t>Use random sampling.</a:t>
            </a:r>
          </a:p>
          <a:p>
            <a:r>
              <a:rPr lang="en-US" dirty="0"/>
              <a:t>Complete Form C with two patrons per interviewer per venue.</a:t>
            </a:r>
          </a:p>
          <a:p>
            <a:pPr lvl="1"/>
            <a:endParaRPr lang="en-US"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0"/>
            <a:ext cx="1657928" cy="1657928"/>
          </a:xfrm>
          <a:prstGeom prst="rect">
            <a:avLst/>
          </a:prstGeom>
        </p:spPr>
      </p:pic>
    </p:spTree>
    <p:extLst>
      <p:ext uri="{BB962C8B-B14F-4D97-AF65-F5344CB8AC3E}">
        <p14:creationId xmlns:p14="http://schemas.microsoft.com/office/powerpoint/2010/main" val="389027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9F94-CC56-4B82-8AA8-4EF04EB5F828}"/>
              </a:ext>
            </a:extLst>
          </p:cNvPr>
          <p:cNvSpPr>
            <a:spLocks noGrp="1"/>
          </p:cNvSpPr>
          <p:nvPr>
            <p:ph type="title"/>
          </p:nvPr>
        </p:nvSpPr>
        <p:spPr/>
        <p:txBody>
          <a:bodyPr/>
          <a:lstStyle/>
          <a:p>
            <a:r>
              <a:rPr lang="en-US" dirty="0"/>
              <a:t>Supervisor gives instructions</a:t>
            </a:r>
          </a:p>
        </p:txBody>
      </p:sp>
      <p:sp>
        <p:nvSpPr>
          <p:cNvPr id="3" name="Text Placeholder 2">
            <a:extLst>
              <a:ext uri="{FF2B5EF4-FFF2-40B4-BE49-F238E27FC236}">
                <a16:creationId xmlns:a16="http://schemas.microsoft.com/office/drawing/2014/main" id="{B6DD50FD-7CF9-4E2C-B8CA-1CA8F79D50C5}"/>
              </a:ext>
            </a:extLst>
          </p:cNvPr>
          <p:cNvSpPr>
            <a:spLocks noGrp="1"/>
          </p:cNvSpPr>
          <p:nvPr>
            <p:ph type="body" sz="quarter" idx="10"/>
          </p:nvPr>
        </p:nvSpPr>
        <p:spPr/>
        <p:txBody>
          <a:bodyPr/>
          <a:lstStyle/>
          <a:p>
            <a:r>
              <a:rPr lang="en-US" dirty="0"/>
              <a:t>For Forms A and B, interviewers identified informants</a:t>
            </a:r>
          </a:p>
          <a:p>
            <a:r>
              <a:rPr lang="en-US" dirty="0"/>
              <a:t>Different for Form C:</a:t>
            </a:r>
          </a:p>
          <a:p>
            <a:pPr marL="645475" lvl="1" indent="-342900">
              <a:buFont typeface="Arial" panose="020B0604020202020204" pitchFamily="34" charset="0"/>
              <a:buChar char="•"/>
            </a:pPr>
            <a:r>
              <a:rPr lang="en-US" sz="2400" dirty="0">
                <a:solidFill>
                  <a:srgbClr val="005268"/>
                </a:solidFill>
                <a:latin typeface="Century Gothic" panose="020B0502020202020204" pitchFamily="34" charset="0"/>
              </a:rPr>
              <a:t>interviewers are trained how to select a participant</a:t>
            </a:r>
          </a:p>
          <a:p>
            <a:pPr marL="645475" lvl="1" indent="-342900">
              <a:buFont typeface="Arial" panose="020B0604020202020204" pitchFamily="34" charset="0"/>
              <a:buChar char="•"/>
            </a:pPr>
            <a:r>
              <a:rPr lang="en-US" sz="2400" dirty="0">
                <a:solidFill>
                  <a:srgbClr val="005268"/>
                </a:solidFill>
                <a:latin typeface="Century Gothic" panose="020B0502020202020204" pitchFamily="34" charset="0"/>
              </a:rPr>
              <a:t>Supervisor communicates frequently with interviewers about selecting people to recruit</a:t>
            </a:r>
          </a:p>
          <a:p>
            <a:pPr lvl="1"/>
            <a:endParaRPr lang="en-US" dirty="0"/>
          </a:p>
        </p:txBody>
      </p:sp>
    </p:spTree>
    <p:extLst>
      <p:ext uri="{BB962C8B-B14F-4D97-AF65-F5344CB8AC3E}">
        <p14:creationId xmlns:p14="http://schemas.microsoft.com/office/powerpoint/2010/main" val="2586597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1981200" y="609668"/>
            <a:ext cx="6800272" cy="1142932"/>
          </a:xfrm>
        </p:spPr>
        <p:txBody>
          <a:bodyPr/>
          <a:lstStyle/>
          <a:p>
            <a:r>
              <a:rPr lang="en-US" dirty="0"/>
              <a:t>Feedback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74341"/>
          </a:xfrm>
        </p:spPr>
        <p:txBody>
          <a:bodyPr>
            <a:spAutoFit/>
          </a:bodyPr>
          <a:lstStyle/>
          <a:p>
            <a:r>
              <a:rPr lang="en-US" dirty="0"/>
              <a:t>Supervisors and trainers review completed forms for quality with each interviewer.</a:t>
            </a:r>
          </a:p>
          <a:p>
            <a:r>
              <a:rPr lang="en-US" dirty="0"/>
              <a:t>They provide feedback to each interviewer.</a:t>
            </a:r>
          </a:p>
          <a:p>
            <a:endParaRPr lang="en-US" dirty="0"/>
          </a:p>
          <a:p>
            <a:pPr lvl="1"/>
            <a:endParaRPr lang="en-US" dirty="0"/>
          </a:p>
        </p:txBody>
      </p:sp>
      <p:pic>
        <p:nvPicPr>
          <p:cNvPr id="6" name="Graphic 5" descr="Repeat">
            <a:extLst>
              <a:ext uri="{FF2B5EF4-FFF2-40B4-BE49-F238E27FC236}">
                <a16:creationId xmlns:a16="http://schemas.microsoft.com/office/drawing/2014/main" id="{CB98A315-AF17-4F10-B553-B8CD4E0D4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228600"/>
            <a:ext cx="1219200" cy="1219200"/>
          </a:xfrm>
          <a:prstGeom prst="rect">
            <a:avLst/>
          </a:prstGeom>
        </p:spPr>
      </p:pic>
    </p:spTree>
    <p:extLst>
      <p:ext uri="{BB962C8B-B14F-4D97-AF65-F5344CB8AC3E}">
        <p14:creationId xmlns:p14="http://schemas.microsoft.com/office/powerpoint/2010/main" val="301914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057400" y="533400"/>
            <a:ext cx="6437745" cy="1142932"/>
          </a:xfrm>
        </p:spPr>
        <p:txBody>
          <a:bodyPr/>
          <a:lstStyle/>
          <a:p>
            <a:r>
              <a:rPr lang="en-US" dirty="0"/>
              <a:t>Discussion</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noAutofit/>
          </a:bodyPr>
          <a:lstStyle/>
          <a:p>
            <a:r>
              <a:rPr lang="en-US" sz="2470" dirty="0"/>
              <a:t>How was recruitment?</a:t>
            </a:r>
          </a:p>
          <a:p>
            <a:r>
              <a:rPr lang="en-US" sz="2470" dirty="0"/>
              <a:t>How were the interviews?</a:t>
            </a:r>
          </a:p>
          <a:p>
            <a:r>
              <a:rPr lang="en-US" sz="2470" dirty="0"/>
              <a:t>Were there any difficulties?</a:t>
            </a:r>
          </a:p>
          <a:p>
            <a:endParaRPr lang="en-US" sz="2470" dirty="0"/>
          </a:p>
          <a:p>
            <a:r>
              <a:rPr lang="en-US" sz="2470" dirty="0"/>
              <a:t>Questions about steps?</a:t>
            </a:r>
          </a:p>
          <a:p>
            <a:r>
              <a:rPr lang="en-US" sz="2470" dirty="0"/>
              <a:t>Any other questions?</a:t>
            </a:r>
          </a:p>
          <a:p>
            <a:pPr lvl="1"/>
            <a:endParaRPr lang="en-US" sz="2470" dirty="0"/>
          </a:p>
        </p:txBody>
      </p:sp>
      <p:pic>
        <p:nvPicPr>
          <p:cNvPr id="6" name="Graphic 5" descr="Chat">
            <a:extLst>
              <a:ext uri="{FF2B5EF4-FFF2-40B4-BE49-F238E27FC236}">
                <a16:creationId xmlns:a16="http://schemas.microsoft.com/office/drawing/2014/main" id="{73FFDA9C-8FFD-4685-9C58-00F0965BE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939" y="304800"/>
            <a:ext cx="1219200" cy="1219200"/>
          </a:xfrm>
          <a:prstGeom prst="rect">
            <a:avLst/>
          </a:prstGeom>
        </p:spPr>
      </p:pic>
    </p:spTree>
    <p:extLst>
      <p:ext uri="{BB962C8B-B14F-4D97-AF65-F5344CB8AC3E}">
        <p14:creationId xmlns:p14="http://schemas.microsoft.com/office/powerpoint/2010/main" val="3193339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1994104" y="514996"/>
            <a:ext cx="6800272" cy="1142932"/>
          </a:xfrm>
        </p:spPr>
        <p:txBody>
          <a:bodyPr>
            <a:normAutofit/>
          </a:bodyPr>
          <a:lstStyle/>
          <a:p>
            <a:r>
              <a:rPr lang="en-US" dirty="0"/>
              <a:t>Activity: Practice fieldwork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685800" y="1657928"/>
            <a:ext cx="7550727" cy="2800126"/>
          </a:xfrm>
        </p:spPr>
        <p:txBody>
          <a:bodyPr>
            <a:spAutoFit/>
          </a:bodyPr>
          <a:lstStyle/>
          <a:p>
            <a:r>
              <a:rPr lang="en-US" dirty="0"/>
              <a:t>Go to the field in teams.</a:t>
            </a:r>
          </a:p>
          <a:p>
            <a:r>
              <a:rPr lang="en-US" dirty="0"/>
              <a:t>Visit two preassigned venues.</a:t>
            </a:r>
          </a:p>
          <a:p>
            <a:r>
              <a:rPr lang="en-US" dirty="0"/>
              <a:t>Use random sampling.</a:t>
            </a:r>
          </a:p>
          <a:p>
            <a:r>
              <a:rPr lang="en-US" dirty="0"/>
              <a:t>Complete Form C with two individuals per interviewer per venue.</a:t>
            </a:r>
          </a:p>
          <a:p>
            <a:pPr lvl="1"/>
            <a:endParaRPr lang="en-US" dirty="0"/>
          </a:p>
        </p:txBody>
      </p:sp>
      <p:pic>
        <p:nvPicPr>
          <p:cNvPr id="4" name="Graphic 3" descr="Group">
            <a:extLst>
              <a:ext uri="{FF2B5EF4-FFF2-40B4-BE49-F238E27FC236}">
                <a16:creationId xmlns:a16="http://schemas.microsoft.com/office/drawing/2014/main" id="{60FA30BC-D2E2-43E3-BB11-AC948839B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0"/>
            <a:ext cx="1657928" cy="1657928"/>
          </a:xfrm>
          <a:prstGeom prst="rect">
            <a:avLst/>
          </a:prstGeom>
        </p:spPr>
      </p:pic>
    </p:spTree>
    <p:extLst>
      <p:ext uri="{BB962C8B-B14F-4D97-AF65-F5344CB8AC3E}">
        <p14:creationId xmlns:p14="http://schemas.microsoft.com/office/powerpoint/2010/main" val="401279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057400" y="533400"/>
            <a:ext cx="6800272" cy="1142932"/>
          </a:xfrm>
        </p:spPr>
        <p:txBody>
          <a:bodyPr/>
          <a:lstStyle/>
          <a:p>
            <a:r>
              <a:rPr lang="en-US" dirty="0"/>
              <a:t>Feedback</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3236142"/>
          </a:xfrm>
        </p:spPr>
        <p:txBody>
          <a:bodyPr>
            <a:spAutoFit/>
          </a:bodyPr>
          <a:lstStyle/>
          <a:p>
            <a:r>
              <a:rPr lang="en-US" dirty="0"/>
              <a:t>Supervisors and trainers review completed forms for quality with each interviewer</a:t>
            </a:r>
          </a:p>
          <a:p>
            <a:r>
              <a:rPr lang="en-US" dirty="0"/>
              <a:t>Provide feedback to each interviewer</a:t>
            </a:r>
          </a:p>
          <a:p>
            <a:endParaRPr lang="en-US" dirty="0"/>
          </a:p>
          <a:p>
            <a:r>
              <a:rPr lang="en-US" dirty="0"/>
              <a:t>Provide feedback to the group to share what was learned in reviewing forms</a:t>
            </a:r>
          </a:p>
          <a:p>
            <a:pPr lvl="1"/>
            <a:endParaRPr lang="en-US" dirty="0"/>
          </a:p>
        </p:txBody>
      </p:sp>
      <p:pic>
        <p:nvPicPr>
          <p:cNvPr id="6" name="Graphic 5" descr="Repeat">
            <a:extLst>
              <a:ext uri="{FF2B5EF4-FFF2-40B4-BE49-F238E27FC236}">
                <a16:creationId xmlns:a16="http://schemas.microsoft.com/office/drawing/2014/main" id="{CB98A315-AF17-4F10-B553-B8CD4E0D4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228600"/>
            <a:ext cx="1219200" cy="1219200"/>
          </a:xfrm>
          <a:prstGeom prst="rect">
            <a:avLst/>
          </a:prstGeom>
        </p:spPr>
      </p:pic>
    </p:spTree>
    <p:extLst>
      <p:ext uri="{BB962C8B-B14F-4D97-AF65-F5344CB8AC3E}">
        <p14:creationId xmlns:p14="http://schemas.microsoft.com/office/powerpoint/2010/main" val="21527328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53-838D-4308-BB05-EFE9CD3E677E}"/>
              </a:ext>
            </a:extLst>
          </p:cNvPr>
          <p:cNvSpPr>
            <a:spLocks noGrp="1"/>
          </p:cNvSpPr>
          <p:nvPr>
            <p:ph type="title"/>
          </p:nvPr>
        </p:nvSpPr>
        <p:spPr>
          <a:xfrm>
            <a:off x="2209800" y="533400"/>
            <a:ext cx="6437745" cy="1142932"/>
          </a:xfrm>
        </p:spPr>
        <p:txBody>
          <a:bodyPr/>
          <a:lstStyle/>
          <a:p>
            <a:r>
              <a:rPr lang="en-US" dirty="0"/>
              <a:t>Discussion</a:t>
            </a:r>
          </a:p>
        </p:txBody>
      </p:sp>
      <p:sp>
        <p:nvSpPr>
          <p:cNvPr id="3" name="Text Placeholder 2">
            <a:extLst>
              <a:ext uri="{FF2B5EF4-FFF2-40B4-BE49-F238E27FC236}">
                <a16:creationId xmlns:a16="http://schemas.microsoft.com/office/drawing/2014/main" id="{AD40083A-E93D-4B52-8278-01FF465C19C3}"/>
              </a:ext>
            </a:extLst>
          </p:cNvPr>
          <p:cNvSpPr>
            <a:spLocks noGrp="1"/>
          </p:cNvSpPr>
          <p:nvPr>
            <p:ph type="body" sz="quarter" idx="10"/>
          </p:nvPr>
        </p:nvSpPr>
        <p:spPr>
          <a:xfrm>
            <a:off x="578565" y="1752600"/>
            <a:ext cx="7550727" cy="2286000"/>
          </a:xfrm>
        </p:spPr>
        <p:txBody>
          <a:bodyPr>
            <a:noAutofit/>
          </a:bodyPr>
          <a:lstStyle/>
          <a:p>
            <a:r>
              <a:rPr lang="en-US" sz="2470" dirty="0"/>
              <a:t>How was recruitment?</a:t>
            </a:r>
          </a:p>
          <a:p>
            <a:r>
              <a:rPr lang="en-US" sz="2470" dirty="0"/>
              <a:t>How were the interviews?</a:t>
            </a:r>
          </a:p>
          <a:p>
            <a:r>
              <a:rPr lang="en-US" sz="2470" dirty="0"/>
              <a:t>Were there any difficulties?</a:t>
            </a:r>
          </a:p>
          <a:p>
            <a:endParaRPr lang="en-US" sz="2470" dirty="0"/>
          </a:p>
          <a:p>
            <a:r>
              <a:rPr lang="en-US" sz="2470" dirty="0"/>
              <a:t>Questions about steps?</a:t>
            </a:r>
          </a:p>
          <a:p>
            <a:r>
              <a:rPr lang="en-US" sz="2470" dirty="0"/>
              <a:t>Any other questions?</a:t>
            </a:r>
          </a:p>
          <a:p>
            <a:pPr lvl="1"/>
            <a:endParaRPr lang="en-US" sz="2470" dirty="0"/>
          </a:p>
        </p:txBody>
      </p:sp>
      <p:pic>
        <p:nvPicPr>
          <p:cNvPr id="6" name="Graphic 5" descr="Chat">
            <a:extLst>
              <a:ext uri="{FF2B5EF4-FFF2-40B4-BE49-F238E27FC236}">
                <a16:creationId xmlns:a16="http://schemas.microsoft.com/office/drawing/2014/main" id="{73FFDA9C-8FFD-4685-9C58-00F0965BE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939" y="304800"/>
            <a:ext cx="1219200" cy="1219200"/>
          </a:xfrm>
          <a:prstGeom prst="rect">
            <a:avLst/>
          </a:prstGeom>
        </p:spPr>
      </p:pic>
    </p:spTree>
    <p:extLst>
      <p:ext uri="{BB962C8B-B14F-4D97-AF65-F5344CB8AC3E}">
        <p14:creationId xmlns:p14="http://schemas.microsoft.com/office/powerpoint/2010/main" val="17657231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8ADC-6CBB-4A80-8831-1CD7ECAFBE20}"/>
              </a:ext>
            </a:extLst>
          </p:cNvPr>
          <p:cNvSpPr>
            <a:spLocks noGrp="1"/>
          </p:cNvSpPr>
          <p:nvPr>
            <p:ph type="title"/>
          </p:nvPr>
        </p:nvSpPr>
        <p:spPr>
          <a:xfrm>
            <a:off x="762000" y="457200"/>
            <a:ext cx="7885545" cy="1008529"/>
          </a:xfrm>
        </p:spPr>
        <p:txBody>
          <a:bodyPr>
            <a:normAutofit fontScale="90000"/>
          </a:bodyPr>
          <a:lstStyle/>
          <a:p>
            <a:pPr>
              <a:lnSpc>
                <a:spcPts val="3700"/>
              </a:lnSpc>
            </a:pPr>
            <a:r>
              <a:rPr lang="en-US" dirty="0"/>
              <a:t>Intentionally selecting a patron to participate</a:t>
            </a:r>
          </a:p>
        </p:txBody>
      </p:sp>
      <p:sp>
        <p:nvSpPr>
          <p:cNvPr id="3" name="Text Placeholder 2">
            <a:extLst>
              <a:ext uri="{FF2B5EF4-FFF2-40B4-BE49-F238E27FC236}">
                <a16:creationId xmlns:a16="http://schemas.microsoft.com/office/drawing/2014/main" id="{BDAA58F0-40D3-4464-87D8-406827CE8F30}"/>
              </a:ext>
            </a:extLst>
          </p:cNvPr>
          <p:cNvSpPr>
            <a:spLocks noGrp="1"/>
          </p:cNvSpPr>
          <p:nvPr>
            <p:ph type="body" sz="quarter" idx="10"/>
          </p:nvPr>
        </p:nvSpPr>
        <p:spPr>
          <a:xfrm>
            <a:off x="609600" y="1828800"/>
            <a:ext cx="7550727" cy="4374776"/>
          </a:xfrm>
        </p:spPr>
        <p:txBody>
          <a:bodyPr>
            <a:normAutofit/>
          </a:bodyPr>
          <a:lstStyle/>
          <a:p>
            <a:r>
              <a:rPr lang="en-US" dirty="0"/>
              <a:t>Fieldwork Supervisor may assign interviewers to intentionally select patrons to be interviewed</a:t>
            </a:r>
          </a:p>
          <a:p>
            <a:r>
              <a:rPr lang="en-US" dirty="0"/>
              <a:t>May assign this task to just a few interviewers</a:t>
            </a:r>
          </a:p>
          <a:p>
            <a:r>
              <a:rPr lang="en-US" dirty="0"/>
              <a:t>Done only after random selection targets are met</a:t>
            </a:r>
          </a:p>
          <a:p>
            <a:r>
              <a:rPr lang="en-US" dirty="0"/>
              <a:t>Assignment may be to seek a female sex worker, a man who has sex with men, an injection drug user, or a transgender woman</a:t>
            </a:r>
          </a:p>
          <a:p>
            <a:r>
              <a:rPr lang="en-US" dirty="0"/>
              <a:t>Community mobilizers are there to help!</a:t>
            </a:r>
          </a:p>
          <a:p>
            <a:endParaRPr lang="en-US" dirty="0"/>
          </a:p>
        </p:txBody>
      </p:sp>
    </p:spTree>
    <p:extLst>
      <p:ext uri="{BB962C8B-B14F-4D97-AF65-F5344CB8AC3E}">
        <p14:creationId xmlns:p14="http://schemas.microsoft.com/office/powerpoint/2010/main" val="1371791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B93-D34B-4085-8511-FBDBFBF3F134}"/>
              </a:ext>
            </a:extLst>
          </p:cNvPr>
          <p:cNvSpPr>
            <a:spLocks noGrp="1"/>
          </p:cNvSpPr>
          <p:nvPr>
            <p:ph type="title"/>
          </p:nvPr>
        </p:nvSpPr>
        <p:spPr>
          <a:xfrm>
            <a:off x="381000" y="540369"/>
            <a:ext cx="7885545" cy="1008529"/>
          </a:xfrm>
        </p:spPr>
        <p:txBody>
          <a:bodyPr/>
          <a:lstStyle/>
          <a:p>
            <a:pPr algn="ctr"/>
            <a:r>
              <a:rPr lang="en-US" dirty="0"/>
              <a:t>Congratulations!</a:t>
            </a:r>
          </a:p>
        </p:txBody>
      </p:sp>
      <p:sp>
        <p:nvSpPr>
          <p:cNvPr id="3" name="Text Placeholder 2">
            <a:extLst>
              <a:ext uri="{FF2B5EF4-FFF2-40B4-BE49-F238E27FC236}">
                <a16:creationId xmlns:a16="http://schemas.microsoft.com/office/drawing/2014/main" id="{E3EBD0AA-9F86-4D75-B05B-33E1AD6E73B0}"/>
              </a:ext>
            </a:extLst>
          </p:cNvPr>
          <p:cNvSpPr>
            <a:spLocks noGrp="1"/>
          </p:cNvSpPr>
          <p:nvPr>
            <p:ph type="body" sz="quarter" idx="10"/>
          </p:nvPr>
        </p:nvSpPr>
        <p:spPr/>
        <p:txBody>
          <a:bodyPr/>
          <a:lstStyle/>
          <a:p>
            <a:r>
              <a:rPr lang="en-US" dirty="0"/>
              <a:t>You have completed PLACE training.</a:t>
            </a:r>
          </a:p>
          <a:p>
            <a:endParaRPr lang="en-US" dirty="0"/>
          </a:p>
        </p:txBody>
      </p:sp>
      <p:pic>
        <p:nvPicPr>
          <p:cNvPr id="5" name="Graphic 4" descr="Dance">
            <a:extLst>
              <a:ext uri="{FF2B5EF4-FFF2-40B4-BE49-F238E27FC236}">
                <a16:creationId xmlns:a16="http://schemas.microsoft.com/office/drawing/2014/main" id="{ABF1CAFB-F547-475D-ABF3-B7F04D38F3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202692"/>
            <a:ext cx="1374000" cy="1374000"/>
          </a:xfrm>
          <a:prstGeom prst="rect">
            <a:avLst/>
          </a:prstGeom>
        </p:spPr>
      </p:pic>
      <p:pic>
        <p:nvPicPr>
          <p:cNvPr id="7" name="Graphic 6" descr="Streamers">
            <a:extLst>
              <a:ext uri="{FF2B5EF4-FFF2-40B4-BE49-F238E27FC236}">
                <a16:creationId xmlns:a16="http://schemas.microsoft.com/office/drawing/2014/main" id="{9DA4BAB1-F729-42E2-8BE0-A6A8D0C6F8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565" y="228600"/>
            <a:ext cx="1237197" cy="1237197"/>
          </a:xfrm>
          <a:prstGeom prst="rect">
            <a:avLst/>
          </a:prstGeom>
        </p:spPr>
      </p:pic>
    </p:spTree>
    <p:extLst>
      <p:ext uri="{BB962C8B-B14F-4D97-AF65-F5344CB8AC3E}">
        <p14:creationId xmlns:p14="http://schemas.microsoft.com/office/powerpoint/2010/main" val="13006906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2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0D67-9036-4C74-947F-D25B3CF1E862}"/>
              </a:ext>
            </a:extLst>
          </p:cNvPr>
          <p:cNvSpPr>
            <a:spLocks noGrp="1"/>
          </p:cNvSpPr>
          <p:nvPr>
            <p:ph type="title"/>
          </p:nvPr>
        </p:nvSpPr>
        <p:spPr>
          <a:xfrm>
            <a:off x="609600" y="685800"/>
            <a:ext cx="8991600" cy="1008529"/>
          </a:xfrm>
        </p:spPr>
        <p:txBody>
          <a:bodyPr/>
          <a:lstStyle/>
          <a:p>
            <a:r>
              <a:rPr lang="en-US" dirty="0"/>
              <a:t>What about key populations?</a:t>
            </a:r>
          </a:p>
        </p:txBody>
      </p:sp>
      <p:sp>
        <p:nvSpPr>
          <p:cNvPr id="5" name="Text Placeholder 11">
            <a:extLst>
              <a:ext uri="{FF2B5EF4-FFF2-40B4-BE49-F238E27FC236}">
                <a16:creationId xmlns:a16="http://schemas.microsoft.com/office/drawing/2014/main" id="{26E0B59C-2E3D-45D2-AF81-3C3594CA90DC}"/>
              </a:ext>
            </a:extLst>
          </p:cNvPr>
          <p:cNvSpPr txBox="1">
            <a:spLocks/>
          </p:cNvSpPr>
          <p:nvPr/>
        </p:nvSpPr>
        <p:spPr>
          <a:xfrm>
            <a:off x="632460" y="1905000"/>
            <a:ext cx="6812835" cy="470647"/>
          </a:xfrm>
          <a:prstGeom prst="rect">
            <a:avLst/>
          </a:prstGeom>
        </p:spPr>
        <p:txBody>
          <a:bodyPr/>
          <a:lstStyle>
            <a:lvl1pPr marL="302575" indent="-302575" eaLnBrk="1" hangingPunct="1">
              <a:lnSpc>
                <a:spcPts val="3353"/>
              </a:lnSpc>
              <a:buFontTx/>
              <a:buBlip>
                <a:blip r:embed="rId3"/>
              </a:buBlip>
              <a:defRPr sz="2471" b="0">
                <a:solidFill>
                  <a:srgbClr val="005268"/>
                </a:solidFill>
                <a:latin typeface="Century Gothic" panose="020B0502020202020204" pitchFamily="34" charset="0"/>
                <a:ea typeface="+mn-ea"/>
                <a:cs typeface="+mn-cs"/>
              </a:defRPr>
            </a:lvl1pPr>
            <a:lvl2pPr marL="302575" eaLnBrk="1" hangingPunct="1">
              <a:defRPr sz="1588">
                <a:solidFill>
                  <a:schemeClr val="tx1"/>
                </a:solidFill>
                <a:latin typeface="Futura LT Pro Book" panose="020B0502020204020303" pitchFamily="34" charset="0"/>
                <a:ea typeface="+mn-ea"/>
                <a:cs typeface="+mn-cs"/>
              </a:defRPr>
            </a:lvl2pPr>
            <a:lvl3pPr marL="605150" eaLnBrk="1" hangingPunct="1">
              <a:defRPr sz="1324">
                <a:solidFill>
                  <a:schemeClr val="tx1"/>
                </a:solidFill>
                <a:latin typeface="Futura LT Pro Book" panose="020B0502020204020303" pitchFamily="34" charset="0"/>
                <a:ea typeface="+mn-ea"/>
                <a:cs typeface="+mn-cs"/>
              </a:defRPr>
            </a:lvl3pPr>
            <a:lvl4pPr marL="907725" eaLnBrk="1" hangingPunct="1">
              <a:defRPr>
                <a:solidFill>
                  <a:schemeClr val="tx1"/>
                </a:solidFill>
                <a:latin typeface="Futura LT Pro Book" panose="020B0502020204020303" pitchFamily="34" charset="0"/>
                <a:ea typeface="+mn-ea"/>
                <a:cs typeface="+mn-cs"/>
              </a:defRPr>
            </a:lvl4pPr>
            <a:lvl5pPr marL="1210300" eaLnBrk="1" hangingPunct="1">
              <a:defRPr>
                <a:solidFill>
                  <a:schemeClr val="tx1"/>
                </a:solidFill>
                <a:latin typeface="Futura LT Pro Book" panose="020B0502020204020303" pitchFamily="34" charset="0"/>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a:lstStyle>
          <a:p>
            <a:r>
              <a:rPr lang="en-US" sz="2800" kern="0" dirty="0"/>
              <a:t>Target number of men and women</a:t>
            </a:r>
            <a:br>
              <a:rPr lang="en-US" sz="2800" kern="0" dirty="0"/>
            </a:br>
            <a:endParaRPr lang="en-US" sz="2800" kern="0" dirty="0"/>
          </a:p>
          <a:p>
            <a:r>
              <a:rPr lang="en-US" sz="2800" kern="0" dirty="0"/>
              <a:t>Some will be members of key populations (sex workers, men who have sex with men, people who inject drugs, etc.)</a:t>
            </a:r>
            <a:br>
              <a:rPr lang="en-US" sz="2800" kern="0" dirty="0"/>
            </a:br>
            <a:endParaRPr lang="en-US" sz="1917" kern="0" dirty="0"/>
          </a:p>
          <a:p>
            <a:r>
              <a:rPr lang="en-US" sz="2800" kern="0" dirty="0"/>
              <a:t>Supervisor will tell you if there is another strategy for identifying key populations to interview</a:t>
            </a:r>
          </a:p>
        </p:txBody>
      </p:sp>
    </p:spTree>
    <p:extLst>
      <p:ext uri="{BB962C8B-B14F-4D97-AF65-F5344CB8AC3E}">
        <p14:creationId xmlns:p14="http://schemas.microsoft.com/office/powerpoint/2010/main" val="429042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9FB3-1E85-4D35-8839-39E25C1CD5CA}"/>
              </a:ext>
            </a:extLst>
          </p:cNvPr>
          <p:cNvSpPr>
            <a:spLocks noGrp="1"/>
          </p:cNvSpPr>
          <p:nvPr>
            <p:ph type="title"/>
          </p:nvPr>
        </p:nvSpPr>
        <p:spPr/>
        <p:txBody>
          <a:bodyPr/>
          <a:lstStyle/>
          <a:p>
            <a:r>
              <a:rPr lang="en-US" dirty="0"/>
              <a:t>Questionnaire</a:t>
            </a:r>
          </a:p>
        </p:txBody>
      </p:sp>
      <p:sp>
        <p:nvSpPr>
          <p:cNvPr id="3" name="Text Placeholder 2">
            <a:extLst>
              <a:ext uri="{FF2B5EF4-FFF2-40B4-BE49-F238E27FC236}">
                <a16:creationId xmlns:a16="http://schemas.microsoft.com/office/drawing/2014/main" id="{05DAD126-699D-4AFC-A76D-9590B98E22B7}"/>
              </a:ext>
            </a:extLst>
          </p:cNvPr>
          <p:cNvSpPr>
            <a:spLocks noGrp="1"/>
          </p:cNvSpPr>
          <p:nvPr>
            <p:ph type="body" sz="quarter" idx="10"/>
          </p:nvPr>
        </p:nvSpPr>
        <p:spPr>
          <a:xfrm>
            <a:off x="554183" y="1524000"/>
            <a:ext cx="3636817" cy="4419600"/>
          </a:xfrm>
        </p:spPr>
        <p:txBody>
          <a:bodyPr/>
          <a:lstStyle/>
          <a:p>
            <a:pPr marL="0" indent="0">
              <a:buNone/>
            </a:pPr>
            <a:endParaRPr lang="en-US" dirty="0"/>
          </a:p>
          <a:p>
            <a:r>
              <a:rPr lang="en-US" dirty="0"/>
              <a:t>Form C: Patron and Worker Interview</a:t>
            </a:r>
          </a:p>
          <a:p>
            <a:pPr marL="0" indent="0">
              <a:buNone/>
            </a:pPr>
            <a:endParaRPr lang="en-US" dirty="0"/>
          </a:p>
          <a:p>
            <a:r>
              <a:rPr lang="en-US" dirty="0"/>
              <a:t>Includes a code that will be used to link interview to HIV test results</a:t>
            </a:r>
          </a:p>
        </p:txBody>
      </p:sp>
      <p:pic>
        <p:nvPicPr>
          <p:cNvPr id="5" name="Picture 4" descr="A screenshot of a cell phone&#10;&#10;Description automatically generated">
            <a:extLst>
              <a:ext uri="{FF2B5EF4-FFF2-40B4-BE49-F238E27FC236}">
                <a16:creationId xmlns:a16="http://schemas.microsoft.com/office/drawing/2014/main" id="{5C1543D8-0DBE-4978-89F8-5C6779B605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01" t="4445" r="2549" b="21111"/>
          <a:stretch/>
        </p:blipFill>
        <p:spPr>
          <a:xfrm>
            <a:off x="4448372" y="1715733"/>
            <a:ext cx="3962400" cy="4281948"/>
          </a:xfrm>
          <a:prstGeom prst="rect">
            <a:avLst/>
          </a:prstGeom>
        </p:spPr>
      </p:pic>
    </p:spTree>
    <p:extLst>
      <p:ext uri="{BB962C8B-B14F-4D97-AF65-F5344CB8AC3E}">
        <p14:creationId xmlns:p14="http://schemas.microsoft.com/office/powerpoint/2010/main" val="2591968724"/>
      </p:ext>
    </p:extLst>
  </p:cSld>
  <p:clrMapOvr>
    <a:masterClrMapping/>
  </p:clrMapOvr>
</p:sld>
</file>

<file path=ppt/theme/theme1.xml><?xml version="1.0" encoding="utf-8"?>
<a:theme xmlns:a="http://schemas.openxmlformats.org/drawingml/2006/main" name="PLA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006E25EE-B0A8-48E6-9489-B55974905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PLACE Powerpoint template</Template>
  <TotalTime>6455</TotalTime>
  <Words>9961</Words>
  <Application>Microsoft Office PowerPoint</Application>
  <PresentationFormat>On-screen Show (4:3)</PresentationFormat>
  <Paragraphs>819</Paragraphs>
  <Slides>77</Slides>
  <Notes>75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77</vt:i4>
      </vt:variant>
    </vt:vector>
  </HeadingPairs>
  <TitlesOfParts>
    <vt:vector size="89" baseType="lpstr">
      <vt:lpstr>Arial</vt:lpstr>
      <vt:lpstr>Calibri</vt:lpstr>
      <vt:lpstr>Calibri Light</vt:lpstr>
      <vt:lpstr>Century Gothic</vt:lpstr>
      <vt:lpstr>Futura Lt BT</vt:lpstr>
      <vt:lpstr>Futura LT Pro Book</vt:lpstr>
      <vt:lpstr>Monotype Sorts</vt:lpstr>
      <vt:lpstr>Tahoma</vt:lpstr>
      <vt:lpstr>Times New Roman</vt:lpstr>
      <vt:lpstr>Wingdings</vt:lpstr>
      <vt:lpstr>PLACE Powerpoint template</vt:lpstr>
      <vt:lpstr>Custom Design</vt:lpstr>
      <vt:lpstr>PowerPoint Presentation</vt:lpstr>
      <vt:lpstr>PLACE fieldwork </vt:lpstr>
      <vt:lpstr>Purpose of interviews and tests</vt:lpstr>
      <vt:lpstr>How do we get this information?</vt:lpstr>
      <vt:lpstr>Working in teams</vt:lpstr>
      <vt:lpstr>Who is interviewed at venues?</vt:lpstr>
      <vt:lpstr>Supervisor gives instructions</vt:lpstr>
      <vt:lpstr>What about key populations?</vt:lpstr>
      <vt:lpstr>Questionnaire</vt:lpstr>
      <vt:lpstr>Steps 1-6:</vt:lpstr>
      <vt:lpstr>Steps 7-11:</vt:lpstr>
      <vt:lpstr>Fact Sheet</vt:lpstr>
      <vt:lpstr>PowerPoint Presentation</vt:lpstr>
      <vt:lpstr>PowerPoint Presentation</vt:lpstr>
      <vt:lpstr>Activity: Read fact sheet </vt:lpstr>
      <vt:lpstr>PowerPoint Presentation</vt:lpstr>
      <vt:lpstr>PowerPoint Presentation</vt:lpstr>
      <vt:lpstr>Form C content</vt:lpstr>
      <vt:lpstr>Activity: Read questions </vt:lpstr>
      <vt:lpstr>Form C content</vt:lpstr>
      <vt:lpstr>Activity: Read questions in Section 1 </vt:lpstr>
      <vt:lpstr>Section 1: Information about venue of interview</vt:lpstr>
      <vt:lpstr>Section 1: Recruitment —type of respondent</vt:lpstr>
      <vt:lpstr>Section 1: Recruitment of 15- to 17- year-olds </vt:lpstr>
      <vt:lpstr>Section 1: Recruitment</vt:lpstr>
      <vt:lpstr>Section 1: Demographics</vt:lpstr>
      <vt:lpstr>Section 1: Venue attendance on Saturday night</vt:lpstr>
      <vt:lpstr>Section 1: Drug use</vt:lpstr>
      <vt:lpstr>Activity: Practice Section 1</vt:lpstr>
      <vt:lpstr>Activity: Read questions in Section 2 </vt:lpstr>
      <vt:lpstr>Section 2: Sexual behavior—  sex with men</vt:lpstr>
      <vt:lpstr>Section 2: Sexual behavior—  paid sex</vt:lpstr>
      <vt:lpstr>Section 2: Sexual behavior—  new partners</vt:lpstr>
      <vt:lpstr>Section 2: Other venues</vt:lpstr>
      <vt:lpstr>Section 2: Sexual behavior</vt:lpstr>
      <vt:lpstr>Section 2: Key populations</vt:lpstr>
      <vt:lpstr>Activity: Practice Section 2</vt:lpstr>
      <vt:lpstr>Activity: Read questions in Section 3 </vt:lpstr>
      <vt:lpstr>Section 3: Symptoms and services</vt:lpstr>
      <vt:lpstr>Section 3: Symptoms and services</vt:lpstr>
      <vt:lpstr>Section 3: Vulnerabilities</vt:lpstr>
      <vt:lpstr>Gender identity questions:  Who are transgender people? </vt:lpstr>
      <vt:lpstr>Section 3: Self-completed </vt:lpstr>
      <vt:lpstr>Section 3: Interviewer</vt:lpstr>
      <vt:lpstr>Activity: Practice Section 3</vt:lpstr>
      <vt:lpstr>PowerPoint Presentation</vt:lpstr>
      <vt:lpstr>PowerPoint Presentation</vt:lpstr>
      <vt:lpstr>Steps</vt:lpstr>
      <vt:lpstr>HIV testers and counselors</vt:lpstr>
      <vt:lpstr>Observe: Role-play</vt:lpstr>
      <vt:lpstr>Activity: Practice</vt:lpstr>
      <vt:lpstr>Discussion</vt:lpstr>
      <vt:lpstr>PowerPoint Presentation</vt:lpstr>
      <vt:lpstr>Second part of Form C training</vt:lpstr>
      <vt:lpstr>Activity: Practice outside</vt:lpstr>
      <vt:lpstr>Discussion</vt:lpstr>
      <vt:lpstr>Challenges (1)</vt:lpstr>
      <vt:lpstr>Challenges (2)</vt:lpstr>
      <vt:lpstr>PowerPoint Presentation</vt:lpstr>
      <vt:lpstr>Recruiting participants</vt:lpstr>
      <vt:lpstr>Identifying patrons to recruit</vt:lpstr>
      <vt:lpstr>Randomly selecting a patron to recruit (1)</vt:lpstr>
      <vt:lpstr>Randomly selecting a patron to recruit (2)  </vt:lpstr>
      <vt:lpstr>Randomly selecting a patron to recruit (3)</vt:lpstr>
      <vt:lpstr>Randomly selecting a patron to recruit (4)  </vt:lpstr>
      <vt:lpstr>Test and interview, then return to Fieldwork Supervisor   </vt:lpstr>
      <vt:lpstr>PowerPoint Presentation</vt:lpstr>
      <vt:lpstr>Most important!</vt:lpstr>
      <vt:lpstr>Activity: Practice fieldwork</vt:lpstr>
      <vt:lpstr>Feedback</vt:lpstr>
      <vt:lpstr>Discussion</vt:lpstr>
      <vt:lpstr>Activity: Practice fieldwork</vt:lpstr>
      <vt:lpstr>Feedback</vt:lpstr>
      <vt:lpstr>Discussion</vt:lpstr>
      <vt:lpstr>Intentionally selecting a patron to participate</vt:lpstr>
      <vt:lpstr>Congratulations!</vt:lpstr>
      <vt:lpstr>PowerPoint Presentation</vt:lpstr>
    </vt:vector>
  </TitlesOfParts>
  <Company>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dc:creator>
  <cp:lastModifiedBy>McGill, Deborah</cp:lastModifiedBy>
  <cp:revision>306</cp:revision>
  <dcterms:created xsi:type="dcterms:W3CDTF">2013-06-11T17:52:48Z</dcterms:created>
  <dcterms:modified xsi:type="dcterms:W3CDTF">2019-09-23T19:56:51Z</dcterms:modified>
</cp:coreProperties>
</file>